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78" r:id="rId4"/>
    <p:sldId id="279" r:id="rId5"/>
    <p:sldId id="265" r:id="rId6"/>
    <p:sldId id="269" r:id="rId7"/>
    <p:sldId id="270" r:id="rId8"/>
    <p:sldId id="271" r:id="rId9"/>
    <p:sldId id="273" r:id="rId10"/>
    <p:sldId id="274" r:id="rId11"/>
    <p:sldId id="275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951"/>
    <a:srgbClr val="0064B6"/>
    <a:srgbClr val="FF5050"/>
    <a:srgbClr val="F12F1A"/>
    <a:srgbClr val="999999"/>
    <a:srgbClr val="CC0066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FF7FFE-047F-4DB9-AACE-64D452965F64}" v="4" dt="2026-08-25T01:37:12.195"/>
  </p1510:revLst>
</p1510:revInfo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5856" autoAdjust="0"/>
  </p:normalViewPr>
  <p:slideViewPr>
    <p:cSldViewPr snapToGrid="0">
      <p:cViewPr varScale="1">
        <p:scale>
          <a:sx n="66" d="100"/>
          <a:sy n="66" d="100"/>
        </p:scale>
        <p:origin x="1092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 Yong Sim" userId="7495fef8-806e-4488-b799-4f5ae892162e" providerId="ADAL" clId="{EAD8927D-05DC-4A41-B53F-7C2F6C47A84D}"/>
    <pc:docChg chg="undo custSel modSld">
      <pc:chgData name="Ng Yong Sim" userId="7495fef8-806e-4488-b799-4f5ae892162e" providerId="ADAL" clId="{EAD8927D-05DC-4A41-B53F-7C2F6C47A84D}" dt="2026-08-25T01:46:30.619" v="180" actId="20577"/>
      <pc:docMkLst>
        <pc:docMk/>
      </pc:docMkLst>
      <pc:sldChg chg="modSp mod">
        <pc:chgData name="Ng Yong Sim" userId="7495fef8-806e-4488-b799-4f5ae892162e" providerId="ADAL" clId="{EAD8927D-05DC-4A41-B53F-7C2F6C47A84D}" dt="2026-08-25T01:27:52.703" v="1" actId="6549"/>
        <pc:sldMkLst>
          <pc:docMk/>
          <pc:sldMk cId="3562951433" sldId="256"/>
        </pc:sldMkLst>
        <pc:spChg chg="mod">
          <ac:chgData name="Ng Yong Sim" userId="7495fef8-806e-4488-b799-4f5ae892162e" providerId="ADAL" clId="{EAD8927D-05DC-4A41-B53F-7C2F6C47A84D}" dt="2026-08-25T01:27:52.703" v="1" actId="6549"/>
          <ac:spMkLst>
            <pc:docMk/>
            <pc:sldMk cId="3562951433" sldId="256"/>
            <ac:spMk id="2" creationId="{A910CFF7-34E9-4F0F-B965-38BC14223F7E}"/>
          </ac:spMkLst>
        </pc:spChg>
      </pc:sldChg>
      <pc:sldChg chg="modSp mod">
        <pc:chgData name="Ng Yong Sim" userId="7495fef8-806e-4488-b799-4f5ae892162e" providerId="ADAL" clId="{EAD8927D-05DC-4A41-B53F-7C2F6C47A84D}" dt="2026-08-25T01:40:02.864" v="172" actId="20577"/>
        <pc:sldMkLst>
          <pc:docMk/>
          <pc:sldMk cId="2259576063" sldId="265"/>
        </pc:sldMkLst>
        <pc:spChg chg="mod">
          <ac:chgData name="Ng Yong Sim" userId="7495fef8-806e-4488-b799-4f5ae892162e" providerId="ADAL" clId="{EAD8927D-05DC-4A41-B53F-7C2F6C47A84D}" dt="2026-08-25T01:40:00.455" v="170" actId="20577"/>
          <ac:spMkLst>
            <pc:docMk/>
            <pc:sldMk cId="2259576063" sldId="265"/>
            <ac:spMk id="8" creationId="{303804C8-A7E1-4935-948B-F60168033A41}"/>
          </ac:spMkLst>
        </pc:spChg>
        <pc:spChg chg="mod">
          <ac:chgData name="Ng Yong Sim" userId="7495fef8-806e-4488-b799-4f5ae892162e" providerId="ADAL" clId="{EAD8927D-05DC-4A41-B53F-7C2F6C47A84D}" dt="2026-08-25T01:40:02.864" v="172" actId="20577"/>
          <ac:spMkLst>
            <pc:docMk/>
            <pc:sldMk cId="2259576063" sldId="265"/>
            <ac:spMk id="13" creationId="{72A824BB-7716-46D0-83D5-378E0AB4E6F3}"/>
          </ac:spMkLst>
        </pc:spChg>
      </pc:sldChg>
      <pc:sldChg chg="modSp mod">
        <pc:chgData name="Ng Yong Sim" userId="7495fef8-806e-4488-b799-4f5ae892162e" providerId="ADAL" clId="{EAD8927D-05DC-4A41-B53F-7C2F6C47A84D}" dt="2026-08-25T01:40:22.407" v="174" actId="20577"/>
        <pc:sldMkLst>
          <pc:docMk/>
          <pc:sldMk cId="895972203" sldId="271"/>
        </pc:sldMkLst>
        <pc:spChg chg="mod">
          <ac:chgData name="Ng Yong Sim" userId="7495fef8-806e-4488-b799-4f5ae892162e" providerId="ADAL" clId="{EAD8927D-05DC-4A41-B53F-7C2F6C47A84D}" dt="2026-08-25T01:40:22.407" v="174" actId="20577"/>
          <ac:spMkLst>
            <pc:docMk/>
            <pc:sldMk cId="895972203" sldId="271"/>
            <ac:spMk id="2" creationId="{F0E59F28-96A0-4B3E-BD09-32A1F3B7D5A7}"/>
          </ac:spMkLst>
        </pc:spChg>
      </pc:sldChg>
      <pc:sldChg chg="modSp mod">
        <pc:chgData name="Ng Yong Sim" userId="7495fef8-806e-4488-b799-4f5ae892162e" providerId="ADAL" clId="{EAD8927D-05DC-4A41-B53F-7C2F6C47A84D}" dt="2026-08-25T01:46:30.619" v="180" actId="20577"/>
        <pc:sldMkLst>
          <pc:docMk/>
          <pc:sldMk cId="4090834574" sldId="278"/>
        </pc:sldMkLst>
        <pc:graphicFrameChg chg="mod modGraphic">
          <ac:chgData name="Ng Yong Sim" userId="7495fef8-806e-4488-b799-4f5ae892162e" providerId="ADAL" clId="{EAD8927D-05DC-4A41-B53F-7C2F6C47A84D}" dt="2026-08-25T01:46:30.619" v="180" actId="20577"/>
          <ac:graphicFrameMkLst>
            <pc:docMk/>
            <pc:sldMk cId="4090834574" sldId="278"/>
            <ac:graphicFrameMk id="2" creationId="{89EDB425-2FBF-43B2-8295-19EDE3954377}"/>
          </ac:graphicFrameMkLst>
        </pc:graphicFrameChg>
      </pc:sldChg>
      <pc:sldChg chg="modSp mod">
        <pc:chgData name="Ng Yong Sim" userId="7495fef8-806e-4488-b799-4f5ae892162e" providerId="ADAL" clId="{EAD8927D-05DC-4A41-B53F-7C2F6C47A84D}" dt="2026-08-25T01:39:43.395" v="168" actId="20577"/>
        <pc:sldMkLst>
          <pc:docMk/>
          <pc:sldMk cId="3978496619" sldId="279"/>
        </pc:sldMkLst>
        <pc:spChg chg="mod">
          <ac:chgData name="Ng Yong Sim" userId="7495fef8-806e-4488-b799-4f5ae892162e" providerId="ADAL" clId="{EAD8927D-05DC-4A41-B53F-7C2F6C47A84D}" dt="2026-08-25T01:36:42.509" v="81" actId="1076"/>
          <ac:spMkLst>
            <pc:docMk/>
            <pc:sldMk cId="3978496619" sldId="279"/>
            <ac:spMk id="3" creationId="{72E11D00-DFF7-F1E4-3AE9-53C160F26243}"/>
          </ac:spMkLst>
        </pc:spChg>
        <pc:graphicFrameChg chg="mod modGraphic">
          <ac:chgData name="Ng Yong Sim" userId="7495fef8-806e-4488-b799-4f5ae892162e" providerId="ADAL" clId="{EAD8927D-05DC-4A41-B53F-7C2F6C47A84D}" dt="2026-08-25T01:39:43.395" v="168" actId="20577"/>
          <ac:graphicFrameMkLst>
            <pc:docMk/>
            <pc:sldMk cId="3978496619" sldId="279"/>
            <ac:graphicFrameMk id="4" creationId="{F36A980D-F1E2-6E47-A2DA-6968C1B111D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C13FB-9BF8-44F3-A453-9E883AC70CA7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896C2-2E62-4599-85DD-D3152EBF3D2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4365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/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entry requirements for each group are stated below:</a:t>
            </a:r>
          </a:p>
          <a:p>
            <a:pPr algn="l" fontAlgn="base"/>
            <a:endParaRPr lang="en-US" sz="11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228600" indent="-228600" algn="l" fontAlgn="base">
              <a:buFont typeface="+mj-lt"/>
              <a:buAutoNum type="arabicPeriod"/>
            </a:pP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For MOE schools with/ without STEM Applied Learning </a:t>
            </a:r>
            <a:r>
              <a:rPr lang="en-US" sz="11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Programmes</a:t>
            </a: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(ALP):</a:t>
            </a: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Current STEM-related subject teachers (namely, Sciences, Mathematics, Computing, Design &amp; Technology, Nutrition and Food Science);</a:t>
            </a: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Teachers with minimum two years in service; and</a:t>
            </a:r>
          </a:p>
          <a:p>
            <a:pPr marL="742950" lvl="1" indent="-285750" algn="l" fontAlgn="base">
              <a:buFont typeface="Arial" panose="020B0604020202020204" pitchFamily="34" charset="0"/>
              <a:buChar char="•"/>
            </a:pP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Letter of nomination from their school leaders</a:t>
            </a:r>
          </a:p>
          <a:p>
            <a:pPr algn="l" fontAlgn="base"/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 fontAlgn="base"/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2.  For non-MOE schools:</a:t>
            </a:r>
          </a:p>
          <a:p>
            <a:pPr marL="685800" lvl="1" indent="-228600" algn="l" fontAlgn="base">
              <a:buFont typeface="Arial" panose="020B0604020202020204" pitchFamily="34" charset="0"/>
              <a:buChar char="•"/>
            </a:pP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Current STEM-related subject teachers (namely, Sciences, Mathematics, Computing, Design &amp; Technology, Nutrition and Food Science); and</a:t>
            </a:r>
          </a:p>
          <a:p>
            <a:pPr marL="685800" lvl="1" indent="-228600" algn="l" fontAlgn="base">
              <a:buFont typeface="Arial" panose="020B0604020202020204" pitchFamily="34" charset="0"/>
              <a:buChar char="•"/>
            </a:pP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Minimum two years of STEM education (e.g., curriculum design, teaching, etc.) experience.</a:t>
            </a:r>
          </a:p>
          <a:p>
            <a:pPr marL="685800" lvl="1" indent="-228600" algn="l" fontAlgn="base">
              <a:buFont typeface="Arial" panose="020B0604020202020204" pitchFamily="34" charset="0"/>
              <a:buChar char="•"/>
            </a:pPr>
            <a:r>
              <a:rPr lang="en-US" sz="11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Letter of support from their employers/school leaders</a:t>
            </a:r>
          </a:p>
          <a:p>
            <a:endParaRPr lang="en-SG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896C2-2E62-4599-85DD-D3152EBF3D2D}" type="slidenum">
              <a:rPr lang="en-SG" smtClean="0"/>
              <a:t>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72295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896C2-2E62-4599-85DD-D3152EBF3D2D}" type="slidenum">
              <a:rPr lang="en-SG" smtClean="0"/>
              <a:t>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50193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896C2-2E62-4599-85DD-D3152EBF3D2D}" type="slidenum">
              <a:rPr lang="en-SG" smtClean="0"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35154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1F142-46CA-4033-BE0F-1E64A760C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D1D6BE-5A5B-4FF1-85E5-AC258F369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58C86-658F-4133-99EC-06B5D9A5D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03BA7-1F0B-4546-A987-3DE4D18DD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28A92-932A-46B1-B7E8-D9F0B0CD2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42190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2BB40-B0AC-435D-9ED2-A81F8EEB9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AD4B7-D7D7-42B0-BD20-9271F21E3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FA003-941A-4339-9E51-CD3CDBBAA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69559-E7D3-4753-B624-350735456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AAC86-4D01-4BDB-B0E7-3E390B6D7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168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F59D4-47D4-4688-A367-B54216825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D0CEC0-71C8-4B5C-9059-89A3B2DF2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3B3C4-709C-4F2D-8A07-D085FE9E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29CBF-515B-42F6-8FD0-5EFC97CD0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03490-DC4A-4839-9A91-28F9E9A80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85438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7C22B-B8C0-4F24-AB1F-2A80DA807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456EF-4850-4C5C-8094-5CEB238D7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A03F8-CD08-4B31-8EAF-1F0C94B6D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0E613-AB8A-461E-A553-2215CBECA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CFC2EE-F5F0-4A54-B8D4-2E7640D04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E7460C-5A05-4F11-84BB-6C9845DDA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5272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D03DC-A6C4-4DC2-B36C-3A4D44308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00204-65B5-4EF9-8841-3C158C240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5661D1-CF1F-420B-A3CC-AD8D9BFB2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6BF124-1775-4885-B79F-CCF0727022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6CA6C9-BC33-4335-8C7B-43C2A3E58C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A28EBA-19CB-4116-92C6-68C1B1F58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B21120-45EE-4CD3-BE77-228452E5C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6F6588-9AC3-4C1B-AC58-97B592F20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9886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DD23D-3ED5-49BB-8B8B-FFD4C516A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16C3C9-C0FF-4EF1-BFF9-92B3E8974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9B12DA-4865-4504-BEFD-5554128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8BEE50-E630-4C22-B2F7-89C79BD9C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1988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FE0FAD-D87F-4732-B330-6F619817D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9983E-1669-448C-9787-5774E5136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49A31-CA14-4B5F-AB21-B8EDBAE09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8864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BAB0B-435E-4699-ABAD-E201FF040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CA2D9-30EF-48A1-995F-5DA8066FB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98B78-9E95-4564-A0B7-FEF896006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AE24B-F763-4352-9898-57371A272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D94D7-7318-49F1-975D-C83D885AB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0E72F-5123-4C5E-B375-5D5A27511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3685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19003-2E1D-4C39-BB36-2DAFE05C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01BCA6-C254-41D0-BF1A-8C9E634465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6194E-F3CA-4651-94F9-08EB03933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46A8F-B3FE-4EE1-8CB9-9F4260A98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3E21DD-7387-4B3A-B004-5660E8113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91F70-B923-49FD-B46D-BB348CBC0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1423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B1C1F-B838-4DCD-B76D-21732EA02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A1746E-1EF3-426A-B67E-DD72EE36B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F686E-006A-4309-B2AE-C4A8B505C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DF71F-C579-4007-B466-0D65EB2C2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B49E4-895F-49BD-9FCE-E4B3EBAFA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9210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31D4CA-DAB2-4A22-9177-4FBC372E1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BF3166-677A-4280-9F2A-A02D9A86B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5100F-A373-445D-BD13-E39BCE486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B3BDE-DD6F-416A-9DD9-EFCD12D9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BBF1C-FF23-4287-A2FD-34CBAF375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235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91A0B4-9AEF-4487-9C41-5FC4735FF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EBD85-3835-4A94-BD38-783225796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BE192-4C7D-4579-B319-38F30B329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BF6C5-38A9-404E-B300-90CEA98C4333}" type="datetimeFigureOut">
              <a:rPr lang="en-SG" smtClean="0"/>
              <a:t>25/8/2026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8B9AA-1A05-4499-8DF4-B2FBCF4CFE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6F742-63D0-43DB-A531-7268F94D0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6D752-136D-47F2-8775-7293E9103C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6207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hyperlink" Target="https://nie.edu.sg/professional-and-leadership-development/professional-development-programmes-courses/certificate-programmes/certificate-in-stem-curriculum-developmen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0EB79D-1C30-43E4-95E9-38BE0BB55A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77" r="18181"/>
          <a:stretch/>
        </p:blipFill>
        <p:spPr>
          <a:xfrm>
            <a:off x="4897120" y="0"/>
            <a:ext cx="729488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F5579FE-96BF-4C4A-B857-79731EE9C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699" y="943197"/>
            <a:ext cx="4249421" cy="3161762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Certificate in </a:t>
            </a:r>
            <a:b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</a:br>
            <a:r>
              <a:rPr lang="en-GB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 Curriculum Development Programme 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12940C-AE27-4C04-9BD1-13448A13F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86" y="5577153"/>
            <a:ext cx="3775364" cy="761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2CA9B2-E38F-4D78-813D-FC6F4D0FB840}"/>
              </a:ext>
            </a:extLst>
          </p:cNvPr>
          <p:cNvSpPr txBox="1"/>
          <p:nvPr/>
        </p:nvSpPr>
        <p:spPr>
          <a:xfrm>
            <a:off x="7284062" y="6506365"/>
            <a:ext cx="4761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dirty="0">
                <a:solidFill>
                  <a:schemeClr val="bg1">
                    <a:lumMod val="95000"/>
                  </a:schemeClr>
                </a:solidFill>
              </a:rPr>
              <a:t>© 2022 Nanyang Technological University, Singapore. All Rights Reserved.</a:t>
            </a:r>
          </a:p>
        </p:txBody>
      </p:sp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A910CFF7-34E9-4F0F-B965-38BC14223F7E}"/>
              </a:ext>
            </a:extLst>
          </p:cNvPr>
          <p:cNvSpPr/>
          <p:nvPr/>
        </p:nvSpPr>
        <p:spPr>
          <a:xfrm rot="19994726">
            <a:off x="-109831" y="-60613"/>
            <a:ext cx="2407114" cy="137160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5</a:t>
            </a:r>
            <a:r>
              <a:rPr lang="en-GB" sz="2000" baseline="30000" dirty="0">
                <a:solidFill>
                  <a:schemeClr val="tx1"/>
                </a:solidFill>
              </a:rPr>
              <a:t>th</a:t>
            </a:r>
            <a:r>
              <a:rPr lang="en-GB" sz="2000" dirty="0">
                <a:solidFill>
                  <a:schemeClr val="tx1"/>
                </a:solidFill>
              </a:rPr>
              <a:t> run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B257BB-B8B5-4C49-9723-902B44349512}"/>
              </a:ext>
            </a:extLst>
          </p:cNvPr>
          <p:cNvSpPr txBox="1"/>
          <p:nvPr/>
        </p:nvSpPr>
        <p:spPr>
          <a:xfrm>
            <a:off x="742486" y="4435522"/>
            <a:ext cx="3416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Contact person: A/P Teo Tang Wee</a:t>
            </a:r>
          </a:p>
          <a:p>
            <a:r>
              <a:rPr lang="en-GB" dirty="0"/>
              <a:t>tangwee.teo@nie.edu.sg</a:t>
            </a:r>
          </a:p>
        </p:txBody>
      </p:sp>
    </p:spTree>
    <p:extLst>
      <p:ext uri="{BB962C8B-B14F-4D97-AF65-F5344CB8AC3E}">
        <p14:creationId xmlns:p14="http://schemas.microsoft.com/office/powerpoint/2010/main" val="3562951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F50C9A0B-7A56-423C-AD24-F33C8BABFC9C}"/>
              </a:ext>
            </a:extLst>
          </p:cNvPr>
          <p:cNvGrpSpPr/>
          <p:nvPr/>
        </p:nvGrpSpPr>
        <p:grpSpPr>
          <a:xfrm>
            <a:off x="4349859" y="2231216"/>
            <a:ext cx="3361367" cy="2616151"/>
            <a:chOff x="1607846" y="1745898"/>
            <a:chExt cx="3361367" cy="261615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346C520-21A3-4D6A-A5F9-D20D22065F1A}"/>
                </a:ext>
              </a:extLst>
            </p:cNvPr>
            <p:cNvSpPr/>
            <p:nvPr/>
          </p:nvSpPr>
          <p:spPr>
            <a:xfrm>
              <a:off x="1607846" y="1745898"/>
              <a:ext cx="3361367" cy="2606022"/>
            </a:xfrm>
            <a:prstGeom prst="rect">
              <a:avLst/>
            </a:prstGeom>
            <a:solidFill>
              <a:srgbClr val="FFC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A614F58-0F80-4EF7-9257-016A28C9BEAD}"/>
                </a:ext>
              </a:extLst>
            </p:cNvPr>
            <p:cNvSpPr txBox="1"/>
            <p:nvPr/>
          </p:nvSpPr>
          <p:spPr>
            <a:xfrm>
              <a:off x="1607846" y="2598003"/>
              <a:ext cx="3361367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Approaches and Emerging Technologies in STEM Education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770832C-621C-46E7-A90B-6F46C372BD07}"/>
                </a:ext>
              </a:extLst>
            </p:cNvPr>
            <p:cNvSpPr txBox="1"/>
            <p:nvPr/>
          </p:nvSpPr>
          <p:spPr>
            <a:xfrm>
              <a:off x="2163812" y="1929430"/>
              <a:ext cx="224943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</a:rPr>
                <a:t>INS4423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C03598A-DD13-4DA9-AEFF-18A6FA72BB47}"/>
                </a:ext>
              </a:extLst>
            </p:cNvPr>
            <p:cNvSpPr txBox="1"/>
            <p:nvPr/>
          </p:nvSpPr>
          <p:spPr>
            <a:xfrm>
              <a:off x="2562320" y="3654163"/>
              <a:ext cx="615723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417AC2E-C74E-4C7A-B911-A3BDE4E3249F}"/>
                </a:ext>
              </a:extLst>
            </p:cNvPr>
            <p:cNvSpPr txBox="1"/>
            <p:nvPr/>
          </p:nvSpPr>
          <p:spPr>
            <a:xfrm>
              <a:off x="3021923" y="3684941"/>
              <a:ext cx="126039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AUs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776F9AB-1ED4-4C75-B7E5-719011FCD93C}"/>
              </a:ext>
            </a:extLst>
          </p:cNvPr>
          <p:cNvGrpSpPr/>
          <p:nvPr/>
        </p:nvGrpSpPr>
        <p:grpSpPr>
          <a:xfrm>
            <a:off x="7862967" y="2231216"/>
            <a:ext cx="3361367" cy="2606022"/>
            <a:chOff x="1607846" y="1745898"/>
            <a:chExt cx="3361367" cy="2606022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B080105-A9A1-4F66-B6A7-95E3861D8A75}"/>
                </a:ext>
              </a:extLst>
            </p:cNvPr>
            <p:cNvSpPr/>
            <p:nvPr/>
          </p:nvSpPr>
          <p:spPr>
            <a:xfrm>
              <a:off x="1607846" y="1745898"/>
              <a:ext cx="3361367" cy="2606022"/>
            </a:xfrm>
            <a:prstGeom prst="rect">
              <a:avLst/>
            </a:prstGeom>
            <a:solidFill>
              <a:srgbClr val="F12F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72AB28E-8E3E-46D9-8ECC-861047D94970}"/>
                </a:ext>
              </a:extLst>
            </p:cNvPr>
            <p:cNvSpPr txBox="1"/>
            <p:nvPr/>
          </p:nvSpPr>
          <p:spPr>
            <a:xfrm>
              <a:off x="1607846" y="2598003"/>
              <a:ext cx="3361367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400" dirty="0">
                  <a:solidFill>
                    <a:schemeClr val="bg1">
                      <a:lumMod val="95000"/>
                    </a:schemeClr>
                  </a:solidFill>
                  <a:latin typeface="Arial Narrow" panose="020B0606020202030204" pitchFamily="34" charset="0"/>
                </a:rPr>
                <a:t>Designing an integrated STEM Education Portfolio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2C7DDA-6113-417A-BF9C-C8820EB2EB54}"/>
                </a:ext>
              </a:extLst>
            </p:cNvPr>
            <p:cNvSpPr txBox="1"/>
            <p:nvPr/>
          </p:nvSpPr>
          <p:spPr>
            <a:xfrm>
              <a:off x="2163812" y="1929430"/>
              <a:ext cx="224943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3200" dirty="0">
                  <a:solidFill>
                    <a:schemeClr val="bg1">
                      <a:lumMod val="95000"/>
                    </a:schemeClr>
                  </a:solidFill>
                  <a:latin typeface="Arial Black" panose="020B0A04020102020204" pitchFamily="34" charset="0"/>
                </a:rPr>
                <a:t>INS4424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5C76803-70CD-400C-B760-B2CBF8C55BDE}"/>
                </a:ext>
              </a:extLst>
            </p:cNvPr>
            <p:cNvSpPr txBox="1"/>
            <p:nvPr/>
          </p:nvSpPr>
          <p:spPr>
            <a:xfrm>
              <a:off x="2527528" y="3512798"/>
              <a:ext cx="615723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4000" dirty="0">
                  <a:solidFill>
                    <a:schemeClr val="bg1">
                      <a:lumMod val="95000"/>
                    </a:schemeClr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1C26D36-2F1B-49E5-B06E-98F839342F79}"/>
                </a:ext>
              </a:extLst>
            </p:cNvPr>
            <p:cNvSpPr txBox="1"/>
            <p:nvPr/>
          </p:nvSpPr>
          <p:spPr>
            <a:xfrm>
              <a:off x="3049708" y="3545995"/>
              <a:ext cx="126039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3600" dirty="0">
                  <a:solidFill>
                    <a:schemeClr val="bg1">
                      <a:lumMod val="95000"/>
                    </a:schemeClr>
                  </a:solidFill>
                  <a:latin typeface="Arial Narrow" panose="020B0606020202030204" pitchFamily="34" charset="0"/>
                </a:rPr>
                <a:t>AUs</a:t>
              </a:r>
            </a:p>
          </p:txBody>
        </p:sp>
      </p:grpSp>
      <p:pic>
        <p:nvPicPr>
          <p:cNvPr id="50" name="Picture 4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C53E25A-9619-45C8-A51E-B017F8282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2" y="2236881"/>
            <a:ext cx="3375000" cy="2732143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FA97FF3-8F8D-4F15-895C-655189E237A1}"/>
              </a:ext>
            </a:extLst>
          </p:cNvPr>
          <p:cNvSpPr/>
          <p:nvPr/>
        </p:nvSpPr>
        <p:spPr>
          <a:xfrm>
            <a:off x="-50075" y="0"/>
            <a:ext cx="12292149" cy="22910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029C16-15C5-4209-A805-2A3390CD22CA}"/>
              </a:ext>
            </a:extLst>
          </p:cNvPr>
          <p:cNvSpPr txBox="1"/>
          <p:nvPr/>
        </p:nvSpPr>
        <p:spPr>
          <a:xfrm>
            <a:off x="826643" y="1222931"/>
            <a:ext cx="10397692" cy="954107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Arial Narrow" panose="020B0606020202030204" pitchFamily="34" charset="0"/>
              </a:rPr>
              <a:t>Certificate in </a:t>
            </a:r>
            <a:br>
              <a:rPr lang="en-GB" sz="24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 Curriculum Development Programme </a:t>
            </a:r>
            <a:endParaRPr lang="en-SG" sz="3200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6132E2D-4F6B-4855-BD3D-55332492045A}"/>
              </a:ext>
            </a:extLst>
          </p:cNvPr>
          <p:cNvSpPr txBox="1"/>
          <p:nvPr/>
        </p:nvSpPr>
        <p:spPr>
          <a:xfrm>
            <a:off x="826642" y="4911369"/>
            <a:ext cx="10397692" cy="83099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n-GB" sz="40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AUs</a:t>
            </a:r>
            <a:endParaRPr lang="en-SG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763E83B4-183B-4D07-83B9-85CE1ECDB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072" y="64795"/>
            <a:ext cx="3775364" cy="761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0C69E3-6FBE-46A9-99B8-650C4DD71D26}"/>
              </a:ext>
            </a:extLst>
          </p:cNvPr>
          <p:cNvSpPr txBox="1"/>
          <p:nvPr/>
        </p:nvSpPr>
        <p:spPr>
          <a:xfrm>
            <a:off x="781668" y="394765"/>
            <a:ext cx="10397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Structure</a:t>
            </a:r>
            <a:endParaRPr lang="en-SG" sz="32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76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763E83B4-183B-4D07-83B9-85CE1ECDB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427" y="201833"/>
            <a:ext cx="3775364" cy="7610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496EB0-EEC4-4289-86DE-A5B9B70F1A2C}"/>
              </a:ext>
            </a:extLst>
          </p:cNvPr>
          <p:cNvSpPr txBox="1"/>
          <p:nvPr/>
        </p:nvSpPr>
        <p:spPr>
          <a:xfrm>
            <a:off x="401931" y="516582"/>
            <a:ext cx="10397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INS4422 Course Content </a:t>
            </a:r>
            <a:endParaRPr lang="en-SG" sz="32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89EDB425-2FBF-43B2-8295-19EDE3954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941724"/>
              </p:ext>
            </p:extLst>
          </p:nvPr>
        </p:nvGraphicFramePr>
        <p:xfrm>
          <a:off x="401931" y="1416106"/>
          <a:ext cx="11429513" cy="450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525">
                  <a:extLst>
                    <a:ext uri="{9D8B030D-6E8A-4147-A177-3AD203B41FA5}">
                      <a16:colId xmlns:a16="http://schemas.microsoft.com/office/drawing/2014/main" val="210279817"/>
                    </a:ext>
                  </a:extLst>
                </a:gridCol>
                <a:gridCol w="3942340">
                  <a:extLst>
                    <a:ext uri="{9D8B030D-6E8A-4147-A177-3AD203B41FA5}">
                      <a16:colId xmlns:a16="http://schemas.microsoft.com/office/drawing/2014/main" val="587621277"/>
                    </a:ext>
                  </a:extLst>
                </a:gridCol>
                <a:gridCol w="3157507">
                  <a:extLst>
                    <a:ext uri="{9D8B030D-6E8A-4147-A177-3AD203B41FA5}">
                      <a16:colId xmlns:a16="http://schemas.microsoft.com/office/drawing/2014/main" val="3621754080"/>
                    </a:ext>
                  </a:extLst>
                </a:gridCol>
                <a:gridCol w="3052141">
                  <a:extLst>
                    <a:ext uri="{9D8B030D-6E8A-4147-A177-3AD203B41FA5}">
                      <a16:colId xmlns:a16="http://schemas.microsoft.com/office/drawing/2014/main" val="863979461"/>
                    </a:ext>
                  </a:extLst>
                </a:gridCol>
              </a:tblGrid>
              <a:tr h="579097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Module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Online Asynchronous</a:t>
                      </a:r>
                    </a:p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 Beginning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Online Synchronous</a:t>
                      </a:r>
                    </a:p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 Beginning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37630"/>
                  </a:ext>
                </a:extLst>
              </a:tr>
              <a:tr h="416079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Origins of STEM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April 2027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 April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501704"/>
                  </a:ext>
                </a:extLst>
              </a:tr>
              <a:tr h="329165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Successful STEM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April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April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664117"/>
                  </a:ext>
                </a:extLst>
              </a:tr>
              <a:tr h="35572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STEM Education in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 May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May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765960"/>
                  </a:ext>
                </a:extLst>
              </a:tr>
              <a:tr h="613983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role of Science in STEM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May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May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195193"/>
                  </a:ext>
                </a:extLst>
              </a:tr>
              <a:tr h="320723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Integrated STEM Framework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 June 2027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 June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25904"/>
                  </a:ext>
                </a:extLst>
              </a:tr>
              <a:tr h="613983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MOE STEM Education for 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June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June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245322"/>
                  </a:ext>
                </a:extLst>
              </a:tr>
              <a:tr h="35572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Consolidation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 July 2027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23067"/>
                  </a:ext>
                </a:extLst>
              </a:tr>
              <a:tr h="355720">
                <a:tc>
                  <a:txBody>
                    <a:bodyPr/>
                    <a:lstStyle/>
                    <a:p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07324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8B11E-E99D-4263-AC44-9B9C0D3CFF32}"/>
              </a:ext>
            </a:extLst>
          </p:cNvPr>
          <p:cNvSpPr txBox="1"/>
          <p:nvPr/>
        </p:nvSpPr>
        <p:spPr>
          <a:xfrm>
            <a:off x="401931" y="6143672"/>
            <a:ext cx="1004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Once a week and 3h per session. Dates are subjected to change in discussion with the course participants.</a:t>
            </a:r>
          </a:p>
        </p:txBody>
      </p:sp>
    </p:spTree>
    <p:extLst>
      <p:ext uri="{BB962C8B-B14F-4D97-AF65-F5344CB8AC3E}">
        <p14:creationId xmlns:p14="http://schemas.microsoft.com/office/powerpoint/2010/main" val="4090834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763E83B4-183B-4D07-83B9-85CE1ECDB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427" y="201833"/>
            <a:ext cx="3775364" cy="7610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496EB0-EEC4-4289-86DE-A5B9B70F1A2C}"/>
              </a:ext>
            </a:extLst>
          </p:cNvPr>
          <p:cNvSpPr txBox="1"/>
          <p:nvPr/>
        </p:nvSpPr>
        <p:spPr>
          <a:xfrm>
            <a:off x="401931" y="516582"/>
            <a:ext cx="10397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INS4423 Course Content </a:t>
            </a:r>
            <a:endParaRPr lang="en-SG" sz="32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E11D00-DFF7-F1E4-3AE9-53C160F26243}"/>
              </a:ext>
            </a:extLst>
          </p:cNvPr>
          <p:cNvSpPr txBox="1"/>
          <p:nvPr/>
        </p:nvSpPr>
        <p:spPr>
          <a:xfrm>
            <a:off x="401931" y="6581001"/>
            <a:ext cx="27464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Topics and order are subjected to change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36A980D-F1E2-6E47-A2DA-6968C1B11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138787"/>
              </p:ext>
            </p:extLst>
          </p:nvPr>
        </p:nvGraphicFramePr>
        <p:xfrm>
          <a:off x="503182" y="1099850"/>
          <a:ext cx="11185635" cy="54811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6819">
                  <a:extLst>
                    <a:ext uri="{9D8B030D-6E8A-4147-A177-3AD203B41FA5}">
                      <a16:colId xmlns:a16="http://schemas.microsoft.com/office/drawing/2014/main" val="1764938742"/>
                    </a:ext>
                  </a:extLst>
                </a:gridCol>
                <a:gridCol w="4634448">
                  <a:extLst>
                    <a:ext uri="{9D8B030D-6E8A-4147-A177-3AD203B41FA5}">
                      <a16:colId xmlns:a16="http://schemas.microsoft.com/office/drawing/2014/main" val="2107292887"/>
                    </a:ext>
                  </a:extLst>
                </a:gridCol>
                <a:gridCol w="2497540">
                  <a:extLst>
                    <a:ext uri="{9D8B030D-6E8A-4147-A177-3AD203B41FA5}">
                      <a16:colId xmlns:a16="http://schemas.microsoft.com/office/drawing/2014/main" val="978894046"/>
                    </a:ext>
                  </a:extLst>
                </a:gridCol>
                <a:gridCol w="3456828">
                  <a:extLst>
                    <a:ext uri="{9D8B030D-6E8A-4147-A177-3AD203B41FA5}">
                      <a16:colId xmlns:a16="http://schemas.microsoft.com/office/drawing/2014/main" val="3419034206"/>
                    </a:ext>
                  </a:extLst>
                </a:gridCol>
              </a:tblGrid>
              <a:tr h="1023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Topic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Dates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Format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1788615323"/>
                  </a:ext>
                </a:extLst>
              </a:tr>
              <a:tr h="3340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coding to create aesthetic designs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21 Jul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Face-to-Face @NIE, 3-6pm;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3985749632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coding to create aesthetic designs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28 Jul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@NIE, 3-6pm;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1159284407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literacies – Halocode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04 Aug 202</a:t>
                      </a:r>
                      <a:r>
                        <a:rPr lang="en-US" sz="1600" dirty="0">
                          <a:effectLst/>
                        </a:rPr>
                        <a:t>7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@NIE, 3-6pm; 1h HW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2737531129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literacies – Halocode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11 Aug 2027</a:t>
                      </a:r>
                      <a:endParaRPr lang="en-US" sz="1600" dirty="0"/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@NIE, 3-6pm; 2h HW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3816652317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literacies –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Halocode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18 Aug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Face-to-Face @NIE, 3-6pm;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3952712655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3D software modeling to 3D printing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25 Aug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@NIE, 3-6pm;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1746065719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3D software modeling to 3D printing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01 Sep 2027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@NIE, 3-6pm;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2682907315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Asynchronous (self-paced learning)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08 Sep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Asynchronous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3474085529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Visual AI to 3D printing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 Sep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@NTU, 3-6pm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1998087153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Emerging Technologies for Food Science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22 Sep 2027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Face-to-Face @NTU, 3-6pm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1939595716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Emerging Technologies for Food Science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29 Sep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@NTU, 3-6pm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2704121725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Sustainability and Urban farming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06 Oct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@NIE, 3-6pm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2817777089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Sustainability and Urban farming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 Oct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Face-to-Face @NIE, 3-6pm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3813652355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 Our School Sustainable: STEM Activities Incorporating Emerging Technologies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 Oct 2027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@NIE, 3-6pm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3506074816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Generative AI-integrated Science Demonstrations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27 Oct 2027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@NIE, 3-6pm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518234843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AI-empowered item generation, scoring, and feedback for STEM education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03 Nov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@NIE, 3-6pm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197561929"/>
                  </a:ext>
                </a:extLst>
              </a:tr>
              <a:tr h="2590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AI-empowered image generation and analysis for STEM education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 Nov 2027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Face-to-Face @NIE, 3-6pm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8235" marR="38235" marT="0" marB="0"/>
                </a:tc>
                <a:extLst>
                  <a:ext uri="{0D108BD9-81ED-4DB2-BD59-A6C34878D82A}">
                    <a16:rowId xmlns:a16="http://schemas.microsoft.com/office/drawing/2014/main" val="1164469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496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5C59D5C-7656-4B4B-A162-762C803611ED}"/>
              </a:ext>
            </a:extLst>
          </p:cNvPr>
          <p:cNvGrpSpPr/>
          <p:nvPr/>
        </p:nvGrpSpPr>
        <p:grpSpPr>
          <a:xfrm>
            <a:off x="2295519" y="1438496"/>
            <a:ext cx="6941127" cy="4800428"/>
            <a:chOff x="2403329" y="942707"/>
            <a:chExt cx="6941127" cy="480042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AFD1202-237F-4E4A-9299-4A61936433D5}"/>
                </a:ext>
              </a:extLst>
            </p:cNvPr>
            <p:cNvSpPr/>
            <p:nvPr/>
          </p:nvSpPr>
          <p:spPr>
            <a:xfrm>
              <a:off x="5950092" y="1573994"/>
              <a:ext cx="1620982" cy="4164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2" name="Y2023 Q3-Q4">
              <a:extLst>
                <a:ext uri="{FF2B5EF4-FFF2-40B4-BE49-F238E27FC236}">
                  <a16:creationId xmlns:a16="http://schemas.microsoft.com/office/drawing/2014/main" id="{CDEE6526-D7DC-4139-9CBB-67C15922FFCB}"/>
                </a:ext>
              </a:extLst>
            </p:cNvPr>
            <p:cNvSpPr/>
            <p:nvPr/>
          </p:nvSpPr>
          <p:spPr>
            <a:xfrm>
              <a:off x="4176711" y="1578876"/>
              <a:ext cx="1620982" cy="4164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1" name="Y2023 Q1-Q2">
              <a:extLst>
                <a:ext uri="{FF2B5EF4-FFF2-40B4-BE49-F238E27FC236}">
                  <a16:creationId xmlns:a16="http://schemas.microsoft.com/office/drawing/2014/main" id="{E1F5B8B6-EBB4-4718-A2A4-226BBD6BB71A}"/>
                </a:ext>
              </a:extLst>
            </p:cNvPr>
            <p:cNvSpPr/>
            <p:nvPr/>
          </p:nvSpPr>
          <p:spPr>
            <a:xfrm>
              <a:off x="2403329" y="1578877"/>
              <a:ext cx="1620982" cy="4164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A180549-EAC5-4960-A77D-1BE4AE078904}"/>
                </a:ext>
              </a:extLst>
            </p:cNvPr>
            <p:cNvSpPr/>
            <p:nvPr/>
          </p:nvSpPr>
          <p:spPr>
            <a:xfrm>
              <a:off x="7723474" y="1573992"/>
              <a:ext cx="1620982" cy="4164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03804C8-A7E1-4935-948B-F60168033A41}"/>
                </a:ext>
              </a:extLst>
            </p:cNvPr>
            <p:cNvSpPr txBox="1"/>
            <p:nvPr/>
          </p:nvSpPr>
          <p:spPr>
            <a:xfrm>
              <a:off x="2403329" y="947590"/>
              <a:ext cx="33943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Year </a:t>
              </a:r>
              <a:r>
                <a:rPr lang="en-SG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</a:rPr>
                <a:t>2027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5C31D9-07B7-45C5-9159-D0E327D54EA1}"/>
                </a:ext>
              </a:extLst>
            </p:cNvPr>
            <p:cNvSpPr/>
            <p:nvPr/>
          </p:nvSpPr>
          <p:spPr>
            <a:xfrm>
              <a:off x="2403329" y="1412205"/>
              <a:ext cx="1620982" cy="55353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SG" sz="2800" b="1" dirty="0">
                  <a:latin typeface="Arial Narrow" panose="020B0606020202030204" pitchFamily="34" charset="0"/>
                </a:rPr>
                <a:t>Q1 – Q2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D3BC35-2540-4982-847A-4E29ED5767EC}"/>
                </a:ext>
              </a:extLst>
            </p:cNvPr>
            <p:cNvSpPr/>
            <p:nvPr/>
          </p:nvSpPr>
          <p:spPr>
            <a:xfrm>
              <a:off x="4138611" y="1412205"/>
              <a:ext cx="1620982" cy="55353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SG" sz="2800" b="1" dirty="0">
                  <a:latin typeface="Arial Narrow" panose="020B0606020202030204" pitchFamily="34" charset="0"/>
                </a:rPr>
                <a:t>Q3 – Q4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2A824BB-7716-46D0-83D5-378E0AB4E6F3}"/>
                </a:ext>
              </a:extLst>
            </p:cNvPr>
            <p:cNvSpPr txBox="1"/>
            <p:nvPr/>
          </p:nvSpPr>
          <p:spPr>
            <a:xfrm>
              <a:off x="5950092" y="942707"/>
              <a:ext cx="33943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Year </a:t>
              </a:r>
              <a:r>
                <a:rPr lang="en-SG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</a:rPr>
                <a:t>2028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9B87E23-78EB-4684-ACF1-41B936C6E2B7}"/>
                </a:ext>
              </a:extLst>
            </p:cNvPr>
            <p:cNvSpPr/>
            <p:nvPr/>
          </p:nvSpPr>
          <p:spPr>
            <a:xfrm>
              <a:off x="5950092" y="1407322"/>
              <a:ext cx="1620982" cy="55353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SG" sz="2800" b="1" dirty="0">
                  <a:latin typeface="Arial Narrow" panose="020B0606020202030204" pitchFamily="34" charset="0"/>
                </a:rPr>
                <a:t>Q1 – Q2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0ECAD56-832D-4864-8F55-CCC91D3C3C8D}"/>
                </a:ext>
              </a:extLst>
            </p:cNvPr>
            <p:cNvSpPr/>
            <p:nvPr/>
          </p:nvSpPr>
          <p:spPr>
            <a:xfrm>
              <a:off x="7685374" y="1407322"/>
              <a:ext cx="1620982" cy="55353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SG" sz="2800" b="1" dirty="0">
                  <a:latin typeface="Arial Narrow" panose="020B0606020202030204" pitchFamily="34" charset="0"/>
                </a:rPr>
                <a:t>Q3 – Q4</a:t>
              </a:r>
            </a:p>
          </p:txBody>
        </p:sp>
      </p:grpSp>
      <p:sp>
        <p:nvSpPr>
          <p:cNvPr id="22" name="Red">
            <a:extLst>
              <a:ext uri="{FF2B5EF4-FFF2-40B4-BE49-F238E27FC236}">
                <a16:creationId xmlns:a16="http://schemas.microsoft.com/office/drawing/2014/main" id="{EADEE291-C211-48EF-B3FE-EDCDE803E6EE}"/>
              </a:ext>
            </a:extLst>
          </p:cNvPr>
          <p:cNvSpPr/>
          <p:nvPr/>
        </p:nvSpPr>
        <p:spPr>
          <a:xfrm>
            <a:off x="5842282" y="5273831"/>
            <a:ext cx="971410" cy="707592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1" name="Yellow">
            <a:extLst>
              <a:ext uri="{FF2B5EF4-FFF2-40B4-BE49-F238E27FC236}">
                <a16:creationId xmlns:a16="http://schemas.microsoft.com/office/drawing/2014/main" id="{D75AF2B9-D7DB-4E54-9F11-4F88EA6FE247}"/>
              </a:ext>
            </a:extLst>
          </p:cNvPr>
          <p:cNvSpPr/>
          <p:nvPr/>
        </p:nvSpPr>
        <p:spPr>
          <a:xfrm>
            <a:off x="4145100" y="4064993"/>
            <a:ext cx="1398592" cy="7075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4" name="Blue">
            <a:extLst>
              <a:ext uri="{FF2B5EF4-FFF2-40B4-BE49-F238E27FC236}">
                <a16:creationId xmlns:a16="http://schemas.microsoft.com/office/drawing/2014/main" id="{2D5CE6FB-97F9-48B1-B8C4-92ECC1B45E5C}"/>
              </a:ext>
            </a:extLst>
          </p:cNvPr>
          <p:cNvSpPr/>
          <p:nvPr/>
        </p:nvSpPr>
        <p:spPr>
          <a:xfrm>
            <a:off x="3097481" y="2638093"/>
            <a:ext cx="1384086" cy="667829"/>
          </a:xfrm>
          <a:prstGeom prst="rect">
            <a:avLst/>
          </a:prstGeom>
          <a:solidFill>
            <a:srgbClr val="6FA4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95C7427-CB3E-4591-9232-718E9F5C7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0" y="2576313"/>
            <a:ext cx="1448665" cy="1172728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9C2AF2CF-0FBE-4A50-8743-284BE0D66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41" y="3849246"/>
            <a:ext cx="1473746" cy="1175175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9648E91-7351-44B9-AE95-C9AC698F99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0" y="5084446"/>
            <a:ext cx="1448665" cy="117517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1D60C6B-468D-48E7-8C17-87D64F418D85}"/>
              </a:ext>
            </a:extLst>
          </p:cNvPr>
          <p:cNvSpPr txBox="1"/>
          <p:nvPr/>
        </p:nvSpPr>
        <p:spPr>
          <a:xfrm>
            <a:off x="2300281" y="3355779"/>
            <a:ext cx="35420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SG" sz="14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This 39h is 100% online. The content will be made available from April-Jul 2026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DD4036-3B31-49DB-91BA-F07C92099F8F}"/>
              </a:ext>
            </a:extLst>
          </p:cNvPr>
          <p:cNvSpPr txBox="1"/>
          <p:nvPr/>
        </p:nvSpPr>
        <p:spPr>
          <a:xfrm>
            <a:off x="3239134" y="2787341"/>
            <a:ext cx="1327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Apr - Jul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FD4693-8AB4-4D2A-A5BA-626EDB707A90}"/>
              </a:ext>
            </a:extLst>
          </p:cNvPr>
          <p:cNvSpPr txBox="1"/>
          <p:nvPr/>
        </p:nvSpPr>
        <p:spPr>
          <a:xfrm>
            <a:off x="4049851" y="4204147"/>
            <a:ext cx="1582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Jul - Nov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4DDD3C-CEFD-4897-B8F0-EA05AC7BBD90}"/>
              </a:ext>
            </a:extLst>
          </p:cNvPr>
          <p:cNvSpPr txBox="1"/>
          <p:nvPr/>
        </p:nvSpPr>
        <p:spPr>
          <a:xfrm>
            <a:off x="5834699" y="5322820"/>
            <a:ext cx="1067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Jan - Feb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767D37-960F-4046-98C5-1A66E5F49E23}"/>
              </a:ext>
            </a:extLst>
          </p:cNvPr>
          <p:cNvSpPr/>
          <p:nvPr/>
        </p:nvSpPr>
        <p:spPr>
          <a:xfrm>
            <a:off x="4761816" y="6259621"/>
            <a:ext cx="4622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Q1: Jan-Mar; Q2: Apr-Jun; Q3: Jul-Sep; Q4: Oct-Dec</a:t>
            </a:r>
            <a:endParaRPr lang="en-GB" altLang="en-US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0C878AE-0C2C-4482-81B3-6E0188FDB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2041" y="129214"/>
            <a:ext cx="3775364" cy="76102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5EF4D35-CC81-48A3-BACA-D2C8DB490DCB}"/>
              </a:ext>
            </a:extLst>
          </p:cNvPr>
          <p:cNvSpPr txBox="1"/>
          <p:nvPr/>
        </p:nvSpPr>
        <p:spPr>
          <a:xfrm>
            <a:off x="390834" y="890239"/>
            <a:ext cx="11410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Illustration of Completion within 11 months</a:t>
            </a:r>
            <a:endParaRPr lang="en-SG" sz="32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57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1" grpId="0" animBg="1"/>
      <p:bldP spid="24" grpId="0" animBg="1"/>
      <p:bldP spid="21" grpId="0"/>
      <p:bldP spid="30" grpId="0"/>
      <p:bldP spid="32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8B56A3CF-7BDB-4FC9-9DE1-DD07A4D2E6DF}"/>
              </a:ext>
            </a:extLst>
          </p:cNvPr>
          <p:cNvGrpSpPr/>
          <p:nvPr/>
        </p:nvGrpSpPr>
        <p:grpSpPr>
          <a:xfrm>
            <a:off x="764447" y="1115372"/>
            <a:ext cx="4539473" cy="1656222"/>
            <a:chOff x="798884" y="979540"/>
            <a:chExt cx="3409732" cy="1656222"/>
          </a:xfrm>
        </p:grpSpPr>
        <p:sp>
          <p:nvSpPr>
            <p:cNvPr id="29" name="Rectangle: Top Corners Rounded 28">
              <a:extLst>
                <a:ext uri="{FF2B5EF4-FFF2-40B4-BE49-F238E27FC236}">
                  <a16:creationId xmlns:a16="http://schemas.microsoft.com/office/drawing/2014/main" id="{6DAA04BD-B306-4199-922C-5B037D5D6A7F}"/>
                </a:ext>
              </a:extLst>
            </p:cNvPr>
            <p:cNvSpPr/>
            <p:nvPr/>
          </p:nvSpPr>
          <p:spPr>
            <a:xfrm>
              <a:off x="798884" y="979540"/>
              <a:ext cx="3409732" cy="1656222"/>
            </a:xfrm>
            <a:prstGeom prst="round2SameRect">
              <a:avLst>
                <a:gd name="adj1" fmla="val 31524"/>
                <a:gd name="adj2" fmla="val 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4440000" sx="101000" sy="101000" algn="t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9D4358B-7F89-4423-BA2E-D6D7926C567F}"/>
                </a:ext>
              </a:extLst>
            </p:cNvPr>
            <p:cNvSpPr txBox="1"/>
            <p:nvPr/>
          </p:nvSpPr>
          <p:spPr>
            <a:xfrm>
              <a:off x="1086447" y="1041096"/>
              <a:ext cx="27813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>
                      <a:lumMod val="95000"/>
                    </a:schemeClr>
                  </a:solidFill>
                  <a:latin typeface="Arial Black" panose="020B0A04020102020204" pitchFamily="34" charset="0"/>
                </a:rPr>
                <a:t>MOE Schools</a:t>
              </a:r>
              <a:endParaRPr lang="en-SG" sz="20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50A1A23-F29A-452F-978E-C63F91A5EB27}"/>
              </a:ext>
            </a:extLst>
          </p:cNvPr>
          <p:cNvSpPr/>
          <p:nvPr/>
        </p:nvSpPr>
        <p:spPr>
          <a:xfrm rot="10800000">
            <a:off x="764447" y="1987753"/>
            <a:ext cx="4539472" cy="4215178"/>
          </a:xfrm>
          <a:custGeom>
            <a:avLst/>
            <a:gdLst>
              <a:gd name="connsiteX0" fmla="*/ 3409731 w 3409731"/>
              <a:gd name="connsiteY0" fmla="*/ 4476620 h 4476620"/>
              <a:gd name="connsiteX1" fmla="*/ 2482387 w 3409731"/>
              <a:gd name="connsiteY1" fmla="*/ 4476620 h 4476620"/>
              <a:gd name="connsiteX2" fmla="*/ 2468196 w 3409731"/>
              <a:gd name="connsiteY2" fmla="*/ 4335849 h 4476620"/>
              <a:gd name="connsiteX3" fmla="*/ 1783887 w 3409731"/>
              <a:gd name="connsiteY3" fmla="*/ 3778121 h 4476620"/>
              <a:gd name="connsiteX4" fmla="*/ 1099578 w 3409731"/>
              <a:gd name="connsiteY4" fmla="*/ 4335849 h 4476620"/>
              <a:gd name="connsiteX5" fmla="*/ 1085387 w 3409731"/>
              <a:gd name="connsiteY5" fmla="*/ 4476620 h 4476620"/>
              <a:gd name="connsiteX6" fmla="*/ 0 w 3409731"/>
              <a:gd name="connsiteY6" fmla="*/ 4476620 h 4476620"/>
              <a:gd name="connsiteX7" fmla="*/ 0 w 3409731"/>
              <a:gd name="connsiteY7" fmla="*/ 568300 h 4476620"/>
              <a:gd name="connsiteX8" fmla="*/ 568300 w 3409731"/>
              <a:gd name="connsiteY8" fmla="*/ 0 h 4476620"/>
              <a:gd name="connsiteX9" fmla="*/ 2841431 w 3409731"/>
              <a:gd name="connsiteY9" fmla="*/ 0 h 4476620"/>
              <a:gd name="connsiteX10" fmla="*/ 3409731 w 3409731"/>
              <a:gd name="connsiteY10" fmla="*/ 568300 h 447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09731" h="4476620">
                <a:moveTo>
                  <a:pt x="3409731" y="4476620"/>
                </a:moveTo>
                <a:lnTo>
                  <a:pt x="2482387" y="4476620"/>
                </a:lnTo>
                <a:lnTo>
                  <a:pt x="2468196" y="4335849"/>
                </a:lnTo>
                <a:cubicBezTo>
                  <a:pt x="2403063" y="4017554"/>
                  <a:pt x="2121437" y="3778121"/>
                  <a:pt x="1783887" y="3778121"/>
                </a:cubicBezTo>
                <a:cubicBezTo>
                  <a:pt x="1446337" y="3778121"/>
                  <a:pt x="1164711" y="4017554"/>
                  <a:pt x="1099578" y="4335849"/>
                </a:cubicBezTo>
                <a:lnTo>
                  <a:pt x="1085387" y="4476620"/>
                </a:lnTo>
                <a:lnTo>
                  <a:pt x="0" y="4476620"/>
                </a:lnTo>
                <a:lnTo>
                  <a:pt x="0" y="568300"/>
                </a:lnTo>
                <a:cubicBezTo>
                  <a:pt x="0" y="254437"/>
                  <a:pt x="254437" y="0"/>
                  <a:pt x="568300" y="0"/>
                </a:cubicBezTo>
                <a:lnTo>
                  <a:pt x="2841431" y="0"/>
                </a:lnTo>
                <a:cubicBezTo>
                  <a:pt x="3155294" y="0"/>
                  <a:pt x="3409731" y="254437"/>
                  <a:pt x="3409731" y="5683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101600" dir="26400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S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89547B-D1AE-4981-86FF-398C36AE9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073" y="132552"/>
            <a:ext cx="3775364" cy="7610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5777ECE-92F5-46AC-8337-57E123F4A50C}"/>
              </a:ext>
            </a:extLst>
          </p:cNvPr>
          <p:cNvSpPr txBox="1"/>
          <p:nvPr/>
        </p:nvSpPr>
        <p:spPr>
          <a:xfrm>
            <a:off x="847523" y="373039"/>
            <a:ext cx="11410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Entry Requirements</a:t>
            </a:r>
            <a:endParaRPr lang="en-SG" sz="32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329860-4F29-4E84-8D31-3FC522028AE6}"/>
              </a:ext>
            </a:extLst>
          </p:cNvPr>
          <p:cNvSpPr txBox="1"/>
          <p:nvPr/>
        </p:nvSpPr>
        <p:spPr>
          <a:xfrm>
            <a:off x="936555" y="2870851"/>
            <a:ext cx="41570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Current STEM-related subject teachers (namely, Sciences, Mathematics, Computing, Design &amp; Technology, Nutrition and Food Science);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Teachers with minimum two years in service; and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Letter of nomination from their school leaders</a:t>
            </a:r>
            <a:endParaRPr lang="en-SG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EE05B77-3A00-4345-BB0F-C1F99962A992}"/>
              </a:ext>
            </a:extLst>
          </p:cNvPr>
          <p:cNvGrpSpPr/>
          <p:nvPr/>
        </p:nvGrpSpPr>
        <p:grpSpPr>
          <a:xfrm>
            <a:off x="6113218" y="1153947"/>
            <a:ext cx="4855536" cy="1656222"/>
            <a:chOff x="798884" y="979540"/>
            <a:chExt cx="3409732" cy="1656222"/>
          </a:xfrm>
        </p:grpSpPr>
        <p:sp>
          <p:nvSpPr>
            <p:cNvPr id="41" name="Rectangle: Top Corners Rounded 40">
              <a:extLst>
                <a:ext uri="{FF2B5EF4-FFF2-40B4-BE49-F238E27FC236}">
                  <a16:creationId xmlns:a16="http://schemas.microsoft.com/office/drawing/2014/main" id="{FB2B9BC7-8222-4A43-811E-C8D0CB65EC86}"/>
                </a:ext>
              </a:extLst>
            </p:cNvPr>
            <p:cNvSpPr/>
            <p:nvPr/>
          </p:nvSpPr>
          <p:spPr>
            <a:xfrm>
              <a:off x="798884" y="979540"/>
              <a:ext cx="3409732" cy="1656222"/>
            </a:xfrm>
            <a:prstGeom prst="round2SameRect">
              <a:avLst>
                <a:gd name="adj1" fmla="val 31524"/>
                <a:gd name="adj2" fmla="val 0"/>
              </a:avLst>
            </a:prstGeom>
            <a:solidFill>
              <a:srgbClr val="FFC951"/>
            </a:solidFill>
            <a:ln>
              <a:noFill/>
            </a:ln>
            <a:effectLst>
              <a:outerShdw blurRad="50800" dist="38100" dir="4440000" sx="101000" sy="101000" algn="t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7AABA1-2A71-45B5-B333-E8B9CFDA23E4}"/>
                </a:ext>
              </a:extLst>
            </p:cNvPr>
            <p:cNvSpPr txBox="1"/>
            <p:nvPr/>
          </p:nvSpPr>
          <p:spPr>
            <a:xfrm>
              <a:off x="1086447" y="1041096"/>
              <a:ext cx="27813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</a:rPr>
                <a:t>Non-MOE Schools</a:t>
              </a:r>
              <a:endParaRPr lang="en-SG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D639C61E-714D-4BA0-97D9-F3C3DA3F4334}"/>
              </a:ext>
            </a:extLst>
          </p:cNvPr>
          <p:cNvSpPr/>
          <p:nvPr/>
        </p:nvSpPr>
        <p:spPr>
          <a:xfrm rot="10800000">
            <a:off x="6095999" y="1981098"/>
            <a:ext cx="4855535" cy="4215178"/>
          </a:xfrm>
          <a:custGeom>
            <a:avLst/>
            <a:gdLst>
              <a:gd name="connsiteX0" fmla="*/ 3409731 w 3409731"/>
              <a:gd name="connsiteY0" fmla="*/ 4476620 h 4476620"/>
              <a:gd name="connsiteX1" fmla="*/ 2482387 w 3409731"/>
              <a:gd name="connsiteY1" fmla="*/ 4476620 h 4476620"/>
              <a:gd name="connsiteX2" fmla="*/ 2468196 w 3409731"/>
              <a:gd name="connsiteY2" fmla="*/ 4335849 h 4476620"/>
              <a:gd name="connsiteX3" fmla="*/ 1783887 w 3409731"/>
              <a:gd name="connsiteY3" fmla="*/ 3778121 h 4476620"/>
              <a:gd name="connsiteX4" fmla="*/ 1099578 w 3409731"/>
              <a:gd name="connsiteY4" fmla="*/ 4335849 h 4476620"/>
              <a:gd name="connsiteX5" fmla="*/ 1085387 w 3409731"/>
              <a:gd name="connsiteY5" fmla="*/ 4476620 h 4476620"/>
              <a:gd name="connsiteX6" fmla="*/ 0 w 3409731"/>
              <a:gd name="connsiteY6" fmla="*/ 4476620 h 4476620"/>
              <a:gd name="connsiteX7" fmla="*/ 0 w 3409731"/>
              <a:gd name="connsiteY7" fmla="*/ 568300 h 4476620"/>
              <a:gd name="connsiteX8" fmla="*/ 568300 w 3409731"/>
              <a:gd name="connsiteY8" fmla="*/ 0 h 4476620"/>
              <a:gd name="connsiteX9" fmla="*/ 2841431 w 3409731"/>
              <a:gd name="connsiteY9" fmla="*/ 0 h 4476620"/>
              <a:gd name="connsiteX10" fmla="*/ 3409731 w 3409731"/>
              <a:gd name="connsiteY10" fmla="*/ 568300 h 447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09731" h="4476620">
                <a:moveTo>
                  <a:pt x="3409731" y="4476620"/>
                </a:moveTo>
                <a:lnTo>
                  <a:pt x="2482387" y="4476620"/>
                </a:lnTo>
                <a:lnTo>
                  <a:pt x="2468196" y="4335849"/>
                </a:lnTo>
                <a:cubicBezTo>
                  <a:pt x="2403063" y="4017554"/>
                  <a:pt x="2121437" y="3778121"/>
                  <a:pt x="1783887" y="3778121"/>
                </a:cubicBezTo>
                <a:cubicBezTo>
                  <a:pt x="1446337" y="3778121"/>
                  <a:pt x="1164711" y="4017554"/>
                  <a:pt x="1099578" y="4335849"/>
                </a:cubicBezTo>
                <a:lnTo>
                  <a:pt x="1085387" y="4476620"/>
                </a:lnTo>
                <a:lnTo>
                  <a:pt x="0" y="4476620"/>
                </a:lnTo>
                <a:lnTo>
                  <a:pt x="0" y="568300"/>
                </a:lnTo>
                <a:cubicBezTo>
                  <a:pt x="0" y="254437"/>
                  <a:pt x="254437" y="0"/>
                  <a:pt x="568300" y="0"/>
                </a:cubicBezTo>
                <a:lnTo>
                  <a:pt x="2841431" y="0"/>
                </a:lnTo>
                <a:cubicBezTo>
                  <a:pt x="3155294" y="0"/>
                  <a:pt x="3409731" y="254437"/>
                  <a:pt x="3409731" y="5683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101600" dir="26400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SG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02BC7F-9582-4AF6-9DCC-90888B123605}"/>
              </a:ext>
            </a:extLst>
          </p:cNvPr>
          <p:cNvSpPr txBox="1"/>
          <p:nvPr/>
        </p:nvSpPr>
        <p:spPr>
          <a:xfrm>
            <a:off x="6250886" y="2870851"/>
            <a:ext cx="44288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STEM-related subject teachers (namely, Sciences, Mathematics, Computing, Design &amp; Technology, Nutrition and Food Science); and</a:t>
            </a:r>
          </a:p>
          <a:p>
            <a:pPr marL="228600" indent="-2286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Minimum two years of STEM education (e.g., curriculum design, teaching, etc.) experience.</a:t>
            </a:r>
          </a:p>
          <a:p>
            <a:pPr marL="228600" indent="-2286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Letter of support from their employers/school leaders</a:t>
            </a:r>
          </a:p>
        </p:txBody>
      </p:sp>
    </p:spTree>
    <p:extLst>
      <p:ext uri="{BB962C8B-B14F-4D97-AF65-F5344CB8AC3E}">
        <p14:creationId xmlns:p14="http://schemas.microsoft.com/office/powerpoint/2010/main" val="404187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1" grpId="0"/>
      <p:bldP spid="43" grpId="0" animBg="1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89547B-D1AE-4981-86FF-398C36AE9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2198" y="108157"/>
            <a:ext cx="3775364" cy="7610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5777ECE-92F5-46AC-8337-57E123F4A50C}"/>
              </a:ext>
            </a:extLst>
          </p:cNvPr>
          <p:cNvSpPr txBox="1"/>
          <p:nvPr/>
        </p:nvSpPr>
        <p:spPr>
          <a:xfrm>
            <a:off x="781668" y="394765"/>
            <a:ext cx="11410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Programme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 Fees</a:t>
            </a:r>
            <a:endParaRPr lang="en-SG" sz="32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E118831-04F1-4C15-AFD6-DC8F84695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381427"/>
              </p:ext>
            </p:extLst>
          </p:nvPr>
        </p:nvGraphicFramePr>
        <p:xfrm>
          <a:off x="914400" y="1330256"/>
          <a:ext cx="8128000" cy="115824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50916563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80569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*MOE Participant</a:t>
                      </a:r>
                      <a:endParaRPr lang="en-SG" sz="3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Non-MOE Participant</a:t>
                      </a:r>
                      <a:endParaRPr lang="en-SG" sz="3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64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$1,300</a:t>
                      </a:r>
                      <a:endParaRPr lang="en-SG" sz="3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$5,980</a:t>
                      </a:r>
                      <a:endParaRPr lang="en-SG" sz="3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29939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FD77AD8-F5CF-4377-A42A-27E654E65D20}"/>
              </a:ext>
            </a:extLst>
          </p:cNvPr>
          <p:cNvSpPr txBox="1"/>
          <p:nvPr/>
        </p:nvSpPr>
        <p:spPr>
          <a:xfrm>
            <a:off x="870568" y="2662713"/>
            <a:ext cx="1041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US" b="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Fees are subjected to copyright fee and GST.</a:t>
            </a:r>
            <a:r>
              <a:rPr lang="en-US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 fontAlgn="base"/>
            <a:r>
              <a:rPr lang="en-US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*MOE Participant may be eligible for funding by the Ministry of Education (MOE).</a:t>
            </a:r>
          </a:p>
          <a:p>
            <a:endParaRPr lang="en-S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5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89547B-D1AE-4981-86FF-398C36AE9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134" y="157180"/>
            <a:ext cx="3775364" cy="7610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5777ECE-92F5-46AC-8337-57E123F4A50C}"/>
              </a:ext>
            </a:extLst>
          </p:cNvPr>
          <p:cNvSpPr txBox="1"/>
          <p:nvPr/>
        </p:nvSpPr>
        <p:spPr>
          <a:xfrm>
            <a:off x="781668" y="394765"/>
            <a:ext cx="11410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Application</a:t>
            </a:r>
            <a:endParaRPr lang="en-SG" sz="32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855A13B-EB91-43A1-A040-85D2C168B550}"/>
              </a:ext>
            </a:extLst>
          </p:cNvPr>
          <p:cNvGrpSpPr/>
          <p:nvPr/>
        </p:nvGrpSpPr>
        <p:grpSpPr>
          <a:xfrm>
            <a:off x="781668" y="1092200"/>
            <a:ext cx="11080132" cy="1206500"/>
            <a:chOff x="781668" y="1092200"/>
            <a:chExt cx="11080132" cy="1206500"/>
          </a:xfrm>
        </p:grpSpPr>
        <p:pic>
          <p:nvPicPr>
            <p:cNvPr id="3074" name="Picture 2" descr="Apply Now Button&quot; Images – Browse 116 Stock Photos, Vectors, and Video |  Adobe Stock">
              <a:hlinkClick r:id="rId4"/>
              <a:extLst>
                <a:ext uri="{FF2B5EF4-FFF2-40B4-BE49-F238E27FC236}">
                  <a16:creationId xmlns:a16="http://schemas.microsoft.com/office/drawing/2014/main" id="{69BAE16F-5441-48B8-B033-D51F6EE835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8" t="29630" r="12884" b="35185"/>
            <a:stretch/>
          </p:blipFill>
          <p:spPr bwMode="auto">
            <a:xfrm>
              <a:off x="781668" y="1092200"/>
              <a:ext cx="3860800" cy="1206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46982DF-A8C1-4607-9C08-76319A12DF00}"/>
                </a:ext>
              </a:extLst>
            </p:cNvPr>
            <p:cNvSpPr txBox="1"/>
            <p:nvPr/>
          </p:nvSpPr>
          <p:spPr>
            <a:xfrm>
              <a:off x="4642468" y="1329204"/>
              <a:ext cx="721933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SG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7FB357-27D5-4915-B6B5-C342448ED86B}"/>
              </a:ext>
            </a:extLst>
          </p:cNvPr>
          <p:cNvGrpSpPr/>
          <p:nvPr/>
        </p:nvGrpSpPr>
        <p:grpSpPr>
          <a:xfrm>
            <a:off x="1277569" y="3744017"/>
            <a:ext cx="10360761" cy="2021783"/>
            <a:chOff x="1277569" y="3744017"/>
            <a:chExt cx="10360761" cy="2021783"/>
          </a:xfrm>
        </p:grpSpPr>
        <p:pic>
          <p:nvPicPr>
            <p:cNvPr id="3076" name="Picture 4" descr="Mail icon in flat style email symbol in flat style">
              <a:extLst>
                <a:ext uri="{FF2B5EF4-FFF2-40B4-BE49-F238E27FC236}">
                  <a16:creationId xmlns:a16="http://schemas.microsoft.com/office/drawing/2014/main" id="{9AEF53A4-172A-4332-AEEC-20CDBD74CA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0" t="15355" r="15400" b="25138"/>
            <a:stretch/>
          </p:blipFill>
          <p:spPr bwMode="auto">
            <a:xfrm>
              <a:off x="1277569" y="3744017"/>
              <a:ext cx="2189531" cy="20217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F8F871-6616-4262-8AEB-F7BF24A2E511}"/>
                </a:ext>
              </a:extLst>
            </p:cNvPr>
            <p:cNvSpPr txBox="1"/>
            <p:nvPr/>
          </p:nvSpPr>
          <p:spPr>
            <a:xfrm>
              <a:off x="4642467" y="4090193"/>
              <a:ext cx="699586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Please email your letter of nomination/support from your employers/school leaders to </a:t>
              </a:r>
              <a:r>
                <a:rPr lang="en-US" sz="2400" b="0" i="0" u="sng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shafiqah.raihan@nie.edu.sg</a:t>
              </a:r>
              <a:r>
                <a:rPr lang="en-US" sz="2400" b="0" i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.  </a:t>
              </a:r>
              <a:endParaRPr lang="en-SG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A653052-9323-463E-B874-D295BE25AE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3737" y="1493176"/>
            <a:ext cx="2189531" cy="21895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E59F28-96A0-4B3E-BD09-32A1F3B7D5A7}"/>
              </a:ext>
            </a:extLst>
          </p:cNvPr>
          <p:cNvSpPr txBox="1"/>
          <p:nvPr/>
        </p:nvSpPr>
        <p:spPr>
          <a:xfrm>
            <a:off x="998874" y="2374817"/>
            <a:ext cx="3426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Closing date: 12 </a:t>
            </a:r>
            <a:r>
              <a:rPr lang="en-GB" sz="2400"/>
              <a:t>Nov 2026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9597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AD60-3C27-40B8-BE08-2DA1F7181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FAQ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A1D83-385C-448C-8F96-0CC4988AC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419"/>
            <a:ext cx="10857614" cy="5049086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Is the MOE sponsorship on first-come-first-serve basis?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No, it isn’t. We will review the applications (including the write-up) in making the selection. We will also ensure equitable distribution of opportunities across schools.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My school is an autonomous/independent school. Am I eligible for the MOE sponsorship?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sponsorship is for MOE schools (including autonomous), HQ officers and AST officers. Alternative funding include school’s PD funds and self-funding.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I register for this Programme, how do I attend lessons in the afternoons on weekdays?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arrangements will have to be made at the school level. The Principals’ letter of support as indication of commitment to the teacher’s PD growth is important in this context.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065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AD60-3C27-40B8-BE08-2DA1F7181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FAQ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A1D83-385C-448C-8F96-0CC4988AC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3788"/>
            <a:ext cx="11035352" cy="5296445"/>
          </a:xfrm>
        </p:spPr>
        <p:txBody>
          <a:bodyPr>
            <a:normAutofit fontScale="77500" lnSpcReduction="20000"/>
          </a:bodyPr>
          <a:lstStyle/>
          <a:p>
            <a:pPr marL="287338" marR="0" indent="-28733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26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What happens if the sponsored teacher cannot cope halfway and ask to withdraw from the course? Will there be any penalty?</a:t>
            </a:r>
          </a:p>
          <a:p>
            <a:pPr lvl="1"/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7338" indent="-287338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5. What is the penalty for me if I am sponsored by MOE and cannot complete the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lvl="1">
              <a:lnSpc>
                <a:spcPct val="120000"/>
              </a:lnSpc>
              <a:spcBef>
                <a:spcPts val="0"/>
              </a:spcBef>
            </a:pPr>
            <a:r>
              <a:rPr lang="en-SG" sz="2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Cases of teachers being unable to complete certification courses would likely be rare as these teachers would have made a commitment and sought support from their school before embarking on the certification. </a:t>
            </a:r>
            <a:endParaRPr lang="en-US" sz="2600" dirty="0">
              <a:solidFill>
                <a:srgbClr val="00206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457200" lvl="1">
              <a:lnSpc>
                <a:spcPct val="120000"/>
              </a:lnSpc>
              <a:spcBef>
                <a:spcPts val="0"/>
              </a:spcBef>
            </a:pPr>
            <a:r>
              <a:rPr lang="en-SG" sz="26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If there are such cases, MOE will review on a case-by-case basis (ideally in their 4th year for sufficient lead time for engagement).</a:t>
            </a:r>
            <a:endParaRPr lang="en-US" sz="2600" dirty="0">
              <a:solidFill>
                <a:srgbClr val="00206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F792DD6-01BA-41B0-B0D5-E0F95E1D3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755086"/>
              </p:ext>
            </p:extLst>
          </p:nvPr>
        </p:nvGraphicFramePr>
        <p:xfrm>
          <a:off x="1557510" y="2205572"/>
          <a:ext cx="9076980" cy="1684425"/>
        </p:xfrm>
        <a:graphic>
          <a:graphicData uri="http://schemas.openxmlformats.org/drawingml/2006/table">
            <a:tbl>
              <a:tblPr firstRow="1" firstCol="1" bandRow="1"/>
              <a:tblGrid>
                <a:gridCol w="4152862">
                  <a:extLst>
                    <a:ext uri="{9D8B030D-6E8A-4147-A177-3AD203B41FA5}">
                      <a16:colId xmlns:a16="http://schemas.microsoft.com/office/drawing/2014/main" val="39891930"/>
                    </a:ext>
                  </a:extLst>
                </a:gridCol>
                <a:gridCol w="4924118">
                  <a:extLst>
                    <a:ext uri="{9D8B030D-6E8A-4147-A177-3AD203B41FA5}">
                      <a16:colId xmlns:a16="http://schemas.microsoft.com/office/drawing/2014/main" val="2304498312"/>
                    </a:ext>
                  </a:extLst>
                </a:gridCol>
              </a:tblGrid>
              <a:tr h="684675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The teacher has attended &gt;30% of the course duration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82" marR="186282" marT="2587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A “W” grade will be awarded.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Required to pay full course fee. 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82" marR="186282" marT="2587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3338733"/>
                  </a:ext>
                </a:extLst>
              </a:tr>
              <a:tr h="835593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The teacher has attended &lt;30% of the course duration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82" marR="186282" marT="2587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A “W” grade will be awarded.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Not required to pay full course fee.</a:t>
                      </a:r>
                      <a:endParaRPr lang="en-US" sz="18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82" marR="186282" marT="2587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475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538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AD60-3C27-40B8-BE08-2DA1F7181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FAQ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A1D83-385C-448C-8F96-0CC4988AC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3789"/>
            <a:ext cx="10515600" cy="473317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5. Can I take the courses as stand-a-long in service course?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Yes. However, we have a quota of 30pax for each cycle. Registration for inservice is open after we have confirmed the Programme participants.</a:t>
            </a:r>
          </a:p>
          <a:p>
            <a:pPr marL="457200" indent="-45720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6. What if I am not sure if I can commit to completing the Programme?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taking the courses as stand-a-lone course and stack them toward a Certification 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within 5 years.</a:t>
            </a:r>
          </a:p>
          <a:p>
            <a:pPr lvl="1"/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856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0EB79D-1C30-43E4-95E9-38BE0BB55A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77" r="18181"/>
          <a:stretch/>
        </p:blipFill>
        <p:spPr>
          <a:xfrm>
            <a:off x="4897120" y="0"/>
            <a:ext cx="729488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F5579FE-96BF-4C4A-B857-79731EE9C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699" y="943197"/>
            <a:ext cx="4249421" cy="3161762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Certificate in </a:t>
            </a:r>
            <a:br>
              <a:rPr lang="en-GB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</a:br>
            <a:r>
              <a:rPr lang="en-GB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 Curriculum Development Programme 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12940C-AE27-4C04-9BD1-13448A13F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86" y="5577153"/>
            <a:ext cx="3775364" cy="761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2CA9B2-E38F-4D78-813D-FC6F4D0FB840}"/>
              </a:ext>
            </a:extLst>
          </p:cNvPr>
          <p:cNvSpPr txBox="1"/>
          <p:nvPr/>
        </p:nvSpPr>
        <p:spPr>
          <a:xfrm>
            <a:off x="7284062" y="6506365"/>
            <a:ext cx="4761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dirty="0">
                <a:solidFill>
                  <a:schemeClr val="bg1">
                    <a:lumMod val="95000"/>
                  </a:schemeClr>
                </a:solidFill>
              </a:rPr>
              <a:t>© 2022 Nanyang Technological University, Singapore.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00039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15ce9348-be2a-462b-8fc0-e1765a9b204a}" enabled="0" method="" siteId="{15ce9348-be2a-462b-8fc0-e1765a9b2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1190</Words>
  <Application>Microsoft Office PowerPoint</Application>
  <PresentationFormat>Widescreen</PresentationFormat>
  <Paragraphs>206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Arial Narrow</vt:lpstr>
      <vt:lpstr>Calibri</vt:lpstr>
      <vt:lpstr>Calibri Light</vt:lpstr>
      <vt:lpstr>Office Theme</vt:lpstr>
      <vt:lpstr>Certificate in  STEM Curriculum Development Programme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FAQ</vt:lpstr>
      <vt:lpstr>FAQ</vt:lpstr>
      <vt:lpstr>FAQ</vt:lpstr>
      <vt:lpstr>Certificate in  STEM Curriculum Development Programme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Certificate in  STEM Curriculum Development Programme</dc:title>
  <dc:creator>Grace Lim</dc:creator>
  <cp:lastModifiedBy>Ng Yong Sim</cp:lastModifiedBy>
  <cp:revision>58</cp:revision>
  <dcterms:created xsi:type="dcterms:W3CDTF">2022-04-12T01:22:49Z</dcterms:created>
  <dcterms:modified xsi:type="dcterms:W3CDTF">2026-08-25T01:46:32Z</dcterms:modified>
</cp:coreProperties>
</file>