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4"/>
  </p:sldMasterIdLst>
  <p:notesMasterIdLst>
    <p:notesMasterId r:id="rId7"/>
  </p:notesMasterIdLst>
  <p:sldIdLst>
    <p:sldId id="3081" r:id="rId5"/>
    <p:sldId id="3082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29" autoAdjust="0"/>
    <p:restoredTop sz="94660"/>
  </p:normalViewPr>
  <p:slideViewPr>
    <p:cSldViewPr snapToGrid="0">
      <p:cViewPr varScale="1">
        <p:scale>
          <a:sx n="60" d="100"/>
          <a:sy n="60" d="100"/>
        </p:scale>
        <p:origin x="111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33C628-10F5-4076-A2A8-D6434C03B5E4}" type="datetimeFigureOut">
              <a:rPr lang="en-SG" smtClean="0"/>
              <a:t>21/7/2026</a:t>
            </a:fld>
            <a:endParaRPr lang="en-S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33FE0C-2D0B-43DA-AD1F-272A3A49245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906990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690D2D-AAC5-924C-8DC9-09A845982C1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077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76F6CC-E58A-888F-C75C-18CC76338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8DB18D-ACB5-882D-394F-A4E9736C1E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CF6FEC-3D24-9352-53DC-C0F3F609EE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00DC7E-D0E2-B3EC-69FC-9E669658B0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690D2D-AAC5-924C-8DC9-09A845982C1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670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69251" y="1550666"/>
            <a:ext cx="6808348" cy="1902103"/>
          </a:xfrm>
        </p:spPr>
        <p:txBody>
          <a:bodyPr>
            <a:normAutofit/>
          </a:bodyPr>
          <a:lstStyle>
            <a:lvl1pPr algn="r">
              <a:defRPr sz="3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69251" y="3487464"/>
            <a:ext cx="6808347" cy="1752600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3498-FF91-4541-BFF3-8921A850B156}" type="datetimeFigureOut">
              <a:rPr lang="en-SG" smtClean="0"/>
              <a:t>21/7/2026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920C7-CAD2-4F21-91B9-7569705AA83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756593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owerPoint Slides (4x3)-03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3498-FF91-4541-BFF3-8921A850B156}" type="datetimeFigureOut">
              <a:rPr lang="en-SG" smtClean="0"/>
              <a:t>21/7/2026</a:t>
            </a:fld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920C7-CAD2-4F21-91B9-7569705AA83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119824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owerPoint Slides (4x3)-03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3498-FF91-4541-BFF3-8921A850B156}" type="datetimeFigureOut">
              <a:rPr lang="en-SG" smtClean="0"/>
              <a:t>21/7/2026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920C7-CAD2-4F21-91B9-7569705AA83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4863437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owerPoint Slides (4x3)-03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3498-FF91-4541-BFF3-8921A850B156}" type="datetimeFigureOut">
              <a:rPr lang="en-SG" smtClean="0"/>
              <a:t>21/7/2026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920C7-CAD2-4F21-91B9-7569705AA83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9893465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owerPoint Slides (4x3)-03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3498-FF91-4541-BFF3-8921A850B156}" type="datetimeFigureOut">
              <a:rPr lang="en-SG" smtClean="0"/>
              <a:t>21/7/2026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920C7-CAD2-4F21-91B9-7569705AA83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0929092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owerPoint Slides (4x3)-03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3498-FF91-4541-BFF3-8921A850B156}" type="datetimeFigureOut">
              <a:rPr lang="en-SG" smtClean="0"/>
              <a:t>21/7/2026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920C7-CAD2-4F21-91B9-7569705AA83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8224769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owerPoint Slides (4x3)-04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846" y="1267735"/>
            <a:ext cx="7916215" cy="351831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102502" y="4607187"/>
            <a:ext cx="759036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500" b="1">
                <a:solidFill>
                  <a:srgbClr val="660066"/>
                </a:solidFill>
                <a:latin typeface="Verdana"/>
                <a:cs typeface="Verdana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719046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owerPoint Slides (4x3)-03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680705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1BB28-B13C-F643-BEF9-F9847478EC38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3BB46-4E47-A543-97A9-DF26D7D9198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229981"/>
            <a:ext cx="10972800" cy="4896182"/>
          </a:xfrm>
        </p:spPr>
        <p:txBody>
          <a:bodyPr>
            <a:normAutofit/>
          </a:bodyPr>
          <a:lstStyle>
            <a:lvl1pPr>
              <a:defRPr sz="2000">
                <a:latin typeface="+mj-lt"/>
                <a:cs typeface="Arial" panose="020B0604020202020204" pitchFamily="34" charset="0"/>
              </a:defRPr>
            </a:lvl1pPr>
            <a:lvl2pPr>
              <a:defRPr sz="1800">
                <a:latin typeface="+mj-lt"/>
                <a:cs typeface="Arial" panose="020B0604020202020204" pitchFamily="34" charset="0"/>
              </a:defRPr>
            </a:lvl2pPr>
            <a:lvl3pPr>
              <a:defRPr sz="1600">
                <a:latin typeface="+mj-lt"/>
                <a:cs typeface="Arial" panose="020B0604020202020204" pitchFamily="34" charset="0"/>
              </a:defRPr>
            </a:lvl3pPr>
            <a:lvl4pPr>
              <a:defRPr sz="1400">
                <a:latin typeface="+mj-lt"/>
                <a:cs typeface="Arial" panose="020B0604020202020204" pitchFamily="34" charset="0"/>
              </a:defRPr>
            </a:lvl4pPr>
            <a:lvl5pPr>
              <a:defRPr sz="1400">
                <a:latin typeface="+mj-lt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05639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owerPoint Slides (4x3)-03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680705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1BB28-B13C-F643-BEF9-F9847478EC38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3BB46-4E47-A543-97A9-DF26D7D9198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229981"/>
            <a:ext cx="10972800" cy="4896182"/>
          </a:xfrm>
        </p:spPr>
        <p:txBody>
          <a:bodyPr>
            <a:normAutofit/>
          </a:bodyPr>
          <a:lstStyle>
            <a:lvl1pPr>
              <a:defRPr sz="2000">
                <a:latin typeface="+mj-lt"/>
                <a:cs typeface="Arial" panose="020B0604020202020204" pitchFamily="34" charset="0"/>
              </a:defRPr>
            </a:lvl1pPr>
            <a:lvl2pPr>
              <a:defRPr sz="1800">
                <a:latin typeface="+mj-lt"/>
                <a:cs typeface="Arial" panose="020B0604020202020204" pitchFamily="34" charset="0"/>
              </a:defRPr>
            </a:lvl2pPr>
            <a:lvl3pPr>
              <a:defRPr sz="1600">
                <a:latin typeface="+mj-lt"/>
                <a:cs typeface="Arial" panose="020B0604020202020204" pitchFamily="34" charset="0"/>
              </a:defRPr>
            </a:lvl3pPr>
            <a:lvl4pPr>
              <a:defRPr sz="1400">
                <a:latin typeface="+mj-lt"/>
                <a:cs typeface="Arial" panose="020B0604020202020204" pitchFamily="34" charset="0"/>
              </a:defRPr>
            </a:lvl4pPr>
            <a:lvl5pPr>
              <a:defRPr sz="1400">
                <a:latin typeface="+mj-lt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45606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owerPoint Slides (4x3)-03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680705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1BB28-B13C-F643-BEF9-F9847478EC38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3BB46-4E47-A543-97A9-DF26D7D9198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229981"/>
            <a:ext cx="10972800" cy="4896182"/>
          </a:xfrm>
        </p:spPr>
        <p:txBody>
          <a:bodyPr>
            <a:normAutofit/>
          </a:bodyPr>
          <a:lstStyle>
            <a:lvl1pPr>
              <a:defRPr sz="2000">
                <a:latin typeface="+mj-lt"/>
                <a:cs typeface="Arial" panose="020B0604020202020204" pitchFamily="34" charset="0"/>
              </a:defRPr>
            </a:lvl1pPr>
            <a:lvl2pPr>
              <a:defRPr sz="1800">
                <a:latin typeface="+mj-lt"/>
                <a:cs typeface="Arial" panose="020B0604020202020204" pitchFamily="34" charset="0"/>
              </a:defRPr>
            </a:lvl2pPr>
            <a:lvl3pPr>
              <a:defRPr sz="1600">
                <a:latin typeface="+mj-lt"/>
                <a:cs typeface="Arial" panose="020B0604020202020204" pitchFamily="34" charset="0"/>
              </a:defRPr>
            </a:lvl3pPr>
            <a:lvl4pPr>
              <a:defRPr sz="1400">
                <a:latin typeface="+mj-lt"/>
                <a:cs typeface="Arial" panose="020B0604020202020204" pitchFamily="34" charset="0"/>
              </a:defRPr>
            </a:lvl4pPr>
            <a:lvl5pPr>
              <a:defRPr sz="1400">
                <a:latin typeface="+mj-lt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53026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owerPoint Slides (4x3)-03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680705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1BB28-B13C-F643-BEF9-F9847478EC38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3BB46-4E47-A543-97A9-DF26D7D9198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229981"/>
            <a:ext cx="10972800" cy="4896182"/>
          </a:xfrm>
        </p:spPr>
        <p:txBody>
          <a:bodyPr>
            <a:normAutofit/>
          </a:bodyPr>
          <a:lstStyle>
            <a:lvl1pPr>
              <a:defRPr sz="2000">
                <a:latin typeface="+mj-lt"/>
                <a:cs typeface="Arial" panose="020B0604020202020204" pitchFamily="34" charset="0"/>
              </a:defRPr>
            </a:lvl1pPr>
            <a:lvl2pPr>
              <a:defRPr sz="1800">
                <a:latin typeface="+mj-lt"/>
                <a:cs typeface="Arial" panose="020B0604020202020204" pitchFamily="34" charset="0"/>
              </a:defRPr>
            </a:lvl2pPr>
            <a:lvl3pPr>
              <a:defRPr sz="1600">
                <a:latin typeface="+mj-lt"/>
                <a:cs typeface="Arial" panose="020B0604020202020204" pitchFamily="34" charset="0"/>
              </a:defRPr>
            </a:lvl3pPr>
            <a:lvl4pPr>
              <a:defRPr sz="1400">
                <a:latin typeface="+mj-lt"/>
                <a:cs typeface="Arial" panose="020B0604020202020204" pitchFamily="34" charset="0"/>
              </a:defRPr>
            </a:lvl4pPr>
            <a:lvl5pPr>
              <a:defRPr sz="1400">
                <a:latin typeface="+mj-lt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0721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2189991"/>
            <a:ext cx="10363200" cy="1362075"/>
          </a:xfrm>
        </p:spPr>
        <p:txBody>
          <a:bodyPr anchor="ctr" anchorCtr="0">
            <a:normAutofit/>
          </a:bodyPr>
          <a:lstStyle>
            <a:lvl1pPr algn="l">
              <a:defRPr sz="32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3564228"/>
            <a:ext cx="10363200" cy="1500187"/>
          </a:xfrm>
        </p:spPr>
        <p:txBody>
          <a:bodyPr anchor="t" anchorCtr="0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3498-FF91-4541-BFF3-8921A850B156}" type="datetimeFigureOut">
              <a:rPr lang="en-SG" smtClean="0"/>
              <a:t>21/7/2026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920C7-CAD2-4F21-91B9-7569705AA83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6534461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owerPoint Slides (4x3)-03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680705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1BB28-B13C-F643-BEF9-F9847478EC38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3BB46-4E47-A543-97A9-DF26D7D9198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229981"/>
            <a:ext cx="10972800" cy="4896182"/>
          </a:xfrm>
        </p:spPr>
        <p:txBody>
          <a:bodyPr>
            <a:normAutofit/>
          </a:bodyPr>
          <a:lstStyle>
            <a:lvl1pPr>
              <a:defRPr sz="2000">
                <a:latin typeface="+mj-lt"/>
                <a:cs typeface="Arial" panose="020B0604020202020204" pitchFamily="34" charset="0"/>
              </a:defRPr>
            </a:lvl1pPr>
            <a:lvl2pPr>
              <a:defRPr sz="1800">
                <a:latin typeface="+mj-lt"/>
                <a:cs typeface="Arial" panose="020B0604020202020204" pitchFamily="34" charset="0"/>
              </a:defRPr>
            </a:lvl2pPr>
            <a:lvl3pPr>
              <a:defRPr sz="1600">
                <a:latin typeface="+mj-lt"/>
                <a:cs typeface="Arial" panose="020B0604020202020204" pitchFamily="34" charset="0"/>
              </a:defRPr>
            </a:lvl3pPr>
            <a:lvl4pPr>
              <a:defRPr sz="1400">
                <a:latin typeface="+mj-lt"/>
                <a:cs typeface="Arial" panose="020B0604020202020204" pitchFamily="34" charset="0"/>
              </a:defRPr>
            </a:lvl4pPr>
            <a:lvl5pPr>
              <a:defRPr sz="1400">
                <a:latin typeface="+mj-lt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86278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owerPoint Slides (4x3)-03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680705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1BB28-B13C-F643-BEF9-F9847478EC38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3BB46-4E47-A543-97A9-DF26D7D9198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229981"/>
            <a:ext cx="10972800" cy="4896182"/>
          </a:xfrm>
        </p:spPr>
        <p:txBody>
          <a:bodyPr>
            <a:normAutofit/>
          </a:bodyPr>
          <a:lstStyle>
            <a:lvl1pPr>
              <a:defRPr sz="2000">
                <a:latin typeface="+mj-lt"/>
                <a:cs typeface="Arial" panose="020B0604020202020204" pitchFamily="34" charset="0"/>
              </a:defRPr>
            </a:lvl1pPr>
            <a:lvl2pPr>
              <a:defRPr sz="1800">
                <a:latin typeface="+mj-lt"/>
                <a:cs typeface="Arial" panose="020B0604020202020204" pitchFamily="34" charset="0"/>
              </a:defRPr>
            </a:lvl2pPr>
            <a:lvl3pPr>
              <a:defRPr sz="1600">
                <a:latin typeface="+mj-lt"/>
                <a:cs typeface="Arial" panose="020B0604020202020204" pitchFamily="34" charset="0"/>
              </a:defRPr>
            </a:lvl3pPr>
            <a:lvl4pPr>
              <a:defRPr sz="1400">
                <a:latin typeface="+mj-lt"/>
                <a:cs typeface="Arial" panose="020B0604020202020204" pitchFamily="34" charset="0"/>
              </a:defRPr>
            </a:lvl4pPr>
            <a:lvl5pPr>
              <a:defRPr sz="1400">
                <a:latin typeface="+mj-lt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218476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owerPoint Slides (4x3)-03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680705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1BB28-B13C-F643-BEF9-F9847478EC38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3BB46-4E47-A543-97A9-DF26D7D9198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229981"/>
            <a:ext cx="10972800" cy="4896182"/>
          </a:xfrm>
        </p:spPr>
        <p:txBody>
          <a:bodyPr>
            <a:normAutofit/>
          </a:bodyPr>
          <a:lstStyle>
            <a:lvl1pPr>
              <a:defRPr sz="2000">
                <a:latin typeface="+mj-lt"/>
                <a:cs typeface="Arial" panose="020B0604020202020204" pitchFamily="34" charset="0"/>
              </a:defRPr>
            </a:lvl1pPr>
            <a:lvl2pPr>
              <a:defRPr sz="1800">
                <a:latin typeface="+mj-lt"/>
                <a:cs typeface="Arial" panose="020B0604020202020204" pitchFamily="34" charset="0"/>
              </a:defRPr>
            </a:lvl2pPr>
            <a:lvl3pPr>
              <a:defRPr sz="1600">
                <a:latin typeface="+mj-lt"/>
                <a:cs typeface="Arial" panose="020B0604020202020204" pitchFamily="34" charset="0"/>
              </a:defRPr>
            </a:lvl3pPr>
            <a:lvl4pPr>
              <a:defRPr sz="1400">
                <a:latin typeface="+mj-lt"/>
                <a:cs typeface="Arial" panose="020B0604020202020204" pitchFamily="34" charset="0"/>
              </a:defRPr>
            </a:lvl4pPr>
            <a:lvl5pPr>
              <a:defRPr sz="1400">
                <a:latin typeface="+mj-lt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15365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owerPoint Slides (4x3)-03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680705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1BB28-B13C-F643-BEF9-F9847478EC38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3BB46-4E47-A543-97A9-DF26D7D9198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229981"/>
            <a:ext cx="10972800" cy="4896182"/>
          </a:xfrm>
        </p:spPr>
        <p:txBody>
          <a:bodyPr>
            <a:normAutofit/>
          </a:bodyPr>
          <a:lstStyle>
            <a:lvl1pPr>
              <a:defRPr sz="2000">
                <a:latin typeface="+mj-lt"/>
                <a:cs typeface="Arial" panose="020B0604020202020204" pitchFamily="34" charset="0"/>
              </a:defRPr>
            </a:lvl1pPr>
            <a:lvl2pPr>
              <a:defRPr sz="1800">
                <a:latin typeface="+mj-lt"/>
                <a:cs typeface="Arial" panose="020B0604020202020204" pitchFamily="34" charset="0"/>
              </a:defRPr>
            </a:lvl2pPr>
            <a:lvl3pPr>
              <a:defRPr sz="1600">
                <a:latin typeface="+mj-lt"/>
                <a:cs typeface="Arial" panose="020B0604020202020204" pitchFamily="34" charset="0"/>
              </a:defRPr>
            </a:lvl3pPr>
            <a:lvl4pPr>
              <a:defRPr sz="1400">
                <a:latin typeface="+mj-lt"/>
                <a:cs typeface="Arial" panose="020B0604020202020204" pitchFamily="34" charset="0"/>
              </a:defRPr>
            </a:lvl4pPr>
            <a:lvl5pPr>
              <a:defRPr sz="1400">
                <a:latin typeface="+mj-lt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8144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owerPoint Slides (4x3)-03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680705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1BB28-B13C-F643-BEF9-F9847478EC38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3BB46-4E47-A543-97A9-DF26D7D9198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229981"/>
            <a:ext cx="10972800" cy="4896182"/>
          </a:xfrm>
        </p:spPr>
        <p:txBody>
          <a:bodyPr>
            <a:normAutofit/>
          </a:bodyPr>
          <a:lstStyle>
            <a:lvl1pPr>
              <a:defRPr sz="2000">
                <a:latin typeface="+mj-lt"/>
                <a:cs typeface="Arial" panose="020B0604020202020204" pitchFamily="34" charset="0"/>
              </a:defRPr>
            </a:lvl1pPr>
            <a:lvl2pPr>
              <a:defRPr sz="1800">
                <a:latin typeface="+mj-lt"/>
                <a:cs typeface="Arial" panose="020B0604020202020204" pitchFamily="34" charset="0"/>
              </a:defRPr>
            </a:lvl2pPr>
            <a:lvl3pPr>
              <a:defRPr sz="1600">
                <a:latin typeface="+mj-lt"/>
                <a:cs typeface="Arial" panose="020B0604020202020204" pitchFamily="34" charset="0"/>
              </a:defRPr>
            </a:lvl3pPr>
            <a:lvl4pPr>
              <a:defRPr sz="1400">
                <a:latin typeface="+mj-lt"/>
                <a:cs typeface="Arial" panose="020B0604020202020204" pitchFamily="34" charset="0"/>
              </a:defRPr>
            </a:lvl4pPr>
            <a:lvl5pPr>
              <a:defRPr sz="1400">
                <a:latin typeface="+mj-lt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19056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owerPoint Slides (4x3)-03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3498-FF91-4541-BFF3-8921A850B156}" type="datetimeFigureOut">
              <a:rPr lang="en-SG" smtClean="0"/>
              <a:t>21/7/2026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920C7-CAD2-4F21-91B9-7569705AA83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582054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owerPoint Slides (4x3)-04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3498-FF91-4541-BFF3-8921A850B156}" type="datetimeFigureOut">
              <a:rPr lang="en-SG" smtClean="0"/>
              <a:t>21/7/2026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920C7-CAD2-4F21-91B9-7569705AA83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974278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owerPoint Slides (4x3)-05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3498-FF91-4541-BFF3-8921A850B156}" type="datetimeFigureOut">
              <a:rPr lang="en-SG" smtClean="0"/>
              <a:t>21/7/2026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920C7-CAD2-4F21-91B9-7569705AA83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718031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owerPoint Slides (4x3)-03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3498-FF91-4541-BFF3-8921A850B156}" type="datetimeFigureOut">
              <a:rPr lang="en-SG" smtClean="0"/>
              <a:t>21/7/2026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920C7-CAD2-4F21-91B9-7569705AA83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571755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PowerPoint Slides (4x3)-03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3498-FF91-4541-BFF3-8921A850B156}" type="datetimeFigureOut">
              <a:rPr lang="en-SG" smtClean="0"/>
              <a:t>21/7/2026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920C7-CAD2-4F21-91B9-7569705AA83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96311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owerPoint Slides (4x3)-03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3498-FF91-4541-BFF3-8921A850B156}" type="datetimeFigureOut">
              <a:rPr lang="en-SG" smtClean="0"/>
              <a:t>21/7/2026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920C7-CAD2-4F21-91B9-7569705AA83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461189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owerPoint Slides (4x3)-11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2456" y="1707766"/>
            <a:ext cx="10972800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Divider header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3498-FF91-4541-BFF3-8921A850B156}" type="datetimeFigureOut">
              <a:rPr lang="en-SG" smtClean="0"/>
              <a:t>21/7/2026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920C7-CAD2-4F21-91B9-7569705AA83F}" type="slidenum">
              <a:rPr lang="en-SG" smtClean="0"/>
              <a:t>‹#›</a:t>
            </a:fld>
            <a:endParaRPr lang="en-SG"/>
          </a:p>
        </p:txBody>
      </p:sp>
      <p:sp>
        <p:nvSpPr>
          <p:cNvPr id="9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82456" y="2850766"/>
            <a:ext cx="10972800" cy="112514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Divider </a:t>
            </a:r>
            <a:r>
              <a:rPr lang="en-US" err="1"/>
              <a:t>subheader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822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fld id="{FC5A3498-FF91-4541-BFF3-8921A850B156}" type="datetimeFigureOut">
              <a:rPr lang="en-SG" smtClean="0"/>
              <a:t>21/7/2026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fld id="{787920C7-CAD2-4F21-91B9-7569705AA83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527408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  <p:sldLayoutId id="2147483694" r:id="rId16"/>
    <p:sldLayoutId id="2147483695" r:id="rId17"/>
    <p:sldLayoutId id="2147483696" r:id="rId18"/>
    <p:sldLayoutId id="2147483697" r:id="rId19"/>
    <p:sldLayoutId id="2147483698" r:id="rId20"/>
    <p:sldLayoutId id="2147483699" r:id="rId21"/>
    <p:sldLayoutId id="2147483700" r:id="rId22"/>
    <p:sldLayoutId id="2147483701" r:id="rId23"/>
    <p:sldLayoutId id="2147483702" r:id="rId24"/>
  </p:sldLayoutIdLst>
  <p:txStyles>
    <p:titleStyle>
      <a:lvl1pPr algn="ctr" defTabSz="457200" rtl="0" eaLnBrk="1" latinLnBrk="0" hangingPunct="1">
        <a:spcBef>
          <a:spcPct val="0"/>
        </a:spcBef>
        <a:buNone/>
        <a:defRPr sz="3500" b="1" kern="1200">
          <a:solidFill>
            <a:srgbClr val="660066"/>
          </a:solidFill>
          <a:latin typeface="Verdana"/>
          <a:ea typeface="+mj-ea"/>
          <a:cs typeface="Verdan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Verdana"/>
          <a:ea typeface="+mn-ea"/>
          <a:cs typeface="Verdan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500" kern="1200">
          <a:solidFill>
            <a:schemeClr val="tx1"/>
          </a:solidFill>
          <a:latin typeface="Verdana"/>
          <a:ea typeface="+mn-ea"/>
          <a:cs typeface="Verdan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Verdana"/>
          <a:ea typeface="+mn-ea"/>
          <a:cs typeface="Verdan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900" kern="1200">
          <a:solidFill>
            <a:schemeClr val="tx1"/>
          </a:solidFill>
          <a:latin typeface="Verdana"/>
          <a:ea typeface="+mn-ea"/>
          <a:cs typeface="Verdan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tx1"/>
          </a:solidFill>
          <a:latin typeface="Verdana"/>
          <a:ea typeface="+mn-ea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ngbw@ntu.edu.s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5E9A8-7332-8343-AC96-902D2CFDF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09" y="30204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dirty="0"/>
              <a:t>Research Agreement Review Process</a:t>
            </a:r>
            <a:br>
              <a:rPr lang="en-US" sz="3200" dirty="0"/>
            </a:br>
            <a:r>
              <a:rPr lang="en-US" sz="1867" b="0" dirty="0"/>
              <a:t>Overseen by the LKC Contract Management Team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45E06E9-7B48-034F-BD6D-14CC5A80353D}"/>
              </a:ext>
            </a:extLst>
          </p:cNvPr>
          <p:cNvSpPr/>
          <p:nvPr/>
        </p:nvSpPr>
        <p:spPr>
          <a:xfrm>
            <a:off x="2225582" y="1828988"/>
            <a:ext cx="2219965" cy="1526453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175">
            <a:solidFill>
              <a:srgbClr val="660066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 rtl="0"/>
            <a:r>
              <a:rPr lang="en-SG" sz="1200" dirty="0">
                <a:solidFill>
                  <a:schemeClr val="bg1"/>
                </a:solidFill>
                <a:latin typeface="Aptos" panose="020B0004020202020204" pitchFamily="34" charset="0"/>
              </a:rPr>
              <a:t>B</a:t>
            </a:r>
            <a:r>
              <a:rPr lang="en-SG" sz="1200" dirty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efore submitting through Legal Services </a:t>
            </a:r>
            <a:r>
              <a:rPr lang="en-SG" sz="1200" dirty="0" err="1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LSOnline</a:t>
            </a:r>
            <a:r>
              <a:rPr lang="en-SG" sz="1200" dirty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 2.0 (Lexagle) via NTU ServiceNow platform , please drop us the details of the agreement for your request</a:t>
            </a:r>
            <a:r>
              <a:rPr lang="en-SG" sz="1200" dirty="0">
                <a:solidFill>
                  <a:schemeClr val="bg1"/>
                </a:solidFill>
                <a:latin typeface="Aptos" panose="020B0004020202020204" pitchFamily="34" charset="0"/>
              </a:rPr>
              <a:t> as according to the POC for your programme</a:t>
            </a:r>
            <a:endParaRPr lang="en-SG" sz="1200" dirty="0">
              <a:solidFill>
                <a:schemeClr val="bg1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6BD6CF-6261-6649-8465-B391BE911CAC}"/>
              </a:ext>
            </a:extLst>
          </p:cNvPr>
          <p:cNvSpPr/>
          <p:nvPr/>
        </p:nvSpPr>
        <p:spPr>
          <a:xfrm>
            <a:off x="5430662" y="2010984"/>
            <a:ext cx="1828816" cy="114300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ptos" panose="020B0004020202020204" pitchFamily="34" charset="0"/>
              </a:rPr>
              <a:t>Review of Agreement by LSO and any further review as required by NTUitive or other NTU departments</a:t>
            </a:r>
          </a:p>
          <a:p>
            <a:r>
              <a:rPr lang="en-US" sz="1200" dirty="0">
                <a:solidFill>
                  <a:schemeClr val="bg1"/>
                </a:solidFill>
                <a:latin typeface="Aptos" panose="020B0004020202020204" pitchFamily="34" charset="0"/>
              </a:rPr>
              <a:t> 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492F079-EA41-774C-8B39-26C735BBE76B}"/>
              </a:ext>
            </a:extLst>
          </p:cNvPr>
          <p:cNvSpPr/>
          <p:nvPr/>
        </p:nvSpPr>
        <p:spPr>
          <a:xfrm>
            <a:off x="8040983" y="1660681"/>
            <a:ext cx="2037268" cy="106530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ptos" panose="020B0004020202020204" pitchFamily="34" charset="0"/>
              </a:rPr>
              <a:t>Negotiate Agreement Clauses with all parties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  <a:latin typeface="Aptos" panose="020B0004020202020204" pitchFamily="34" charset="0"/>
              </a:rPr>
              <a:t>(For Industry Agreements, LKC Industry Risk Assessment is required)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0713A15-00AF-1143-A939-E1F0A06CA193}"/>
              </a:ext>
            </a:extLst>
          </p:cNvPr>
          <p:cNvSpPr/>
          <p:nvPr/>
        </p:nvSpPr>
        <p:spPr>
          <a:xfrm>
            <a:off x="5306669" y="5108942"/>
            <a:ext cx="2146907" cy="1095192"/>
          </a:xfrm>
          <a:prstGeom prst="rect">
            <a:avLst/>
          </a:prstGeom>
          <a:solidFill>
            <a:schemeClr val="accent3">
              <a:lumMod val="75000"/>
            </a:schemeClr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ptos" panose="020B0004020202020204" pitchFamily="34" charset="0"/>
              </a:rPr>
              <a:t>PI Confirmation, CA Confirmation, Initiate DOA and DOA Approval according to NTU/LKC Delegation Of Authority (DOA)</a:t>
            </a:r>
            <a:endParaRPr lang="en-US" sz="1200" strike="sngStrike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DFFD11D-9B19-C44E-8A5E-55568E2698F8}"/>
              </a:ext>
            </a:extLst>
          </p:cNvPr>
          <p:cNvSpPr/>
          <p:nvPr/>
        </p:nvSpPr>
        <p:spPr>
          <a:xfrm>
            <a:off x="8232610" y="5196277"/>
            <a:ext cx="1833164" cy="741454"/>
          </a:xfrm>
          <a:prstGeom prst="rect">
            <a:avLst/>
          </a:prstGeom>
          <a:solidFill>
            <a:schemeClr val="accent3">
              <a:lumMod val="75000"/>
            </a:schemeClr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ptos" panose="020B0004020202020204" pitchFamily="34" charset="0"/>
              </a:rPr>
              <a:t>Finalize Agreement between external parties and LSO</a:t>
            </a:r>
          </a:p>
        </p:txBody>
      </p:sp>
      <p:sp>
        <p:nvSpPr>
          <p:cNvPr id="24" name="Pentagon 17">
            <a:extLst>
              <a:ext uri="{FF2B5EF4-FFF2-40B4-BE49-F238E27FC236}">
                <a16:creationId xmlns:a16="http://schemas.microsoft.com/office/drawing/2014/main" id="{FEB023F2-A288-6C48-8846-69DE36669D23}"/>
              </a:ext>
            </a:extLst>
          </p:cNvPr>
          <p:cNvSpPr/>
          <p:nvPr/>
        </p:nvSpPr>
        <p:spPr>
          <a:xfrm>
            <a:off x="820446" y="2091322"/>
            <a:ext cx="1359208" cy="844335"/>
          </a:xfrm>
          <a:prstGeom prst="homePlate">
            <a:avLst/>
          </a:prstGeom>
          <a:solidFill>
            <a:srgbClr val="FFC000"/>
          </a:solidFill>
          <a:ln w="3175">
            <a:solidFill>
              <a:schemeClr val="dk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SG" sz="2000" b="1" dirty="0">
              <a:solidFill>
                <a:schemeClr val="tx1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SG" sz="2000" b="1" dirty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LKC PI</a:t>
            </a:r>
          </a:p>
          <a:p>
            <a:pPr algn="ctr"/>
            <a:endParaRPr lang="en-SG" sz="2000" b="1" dirty="0">
              <a:solidFill>
                <a:schemeClr val="tx1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7DA0390-7586-D24C-9210-309BA212DC7F}"/>
              </a:ext>
            </a:extLst>
          </p:cNvPr>
          <p:cNvSpPr txBox="1"/>
          <p:nvPr/>
        </p:nvSpPr>
        <p:spPr>
          <a:xfrm>
            <a:off x="8055835" y="2858984"/>
            <a:ext cx="2022416" cy="120032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  <a:prstDash val="solid"/>
          </a:ln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ptos" panose="020B0004020202020204" pitchFamily="34" charset="0"/>
              </a:rPr>
              <a:t>Verifications by LKC Finance/Research Support Office (if involving a grant)/ RASS Operations for Finance and Operational details in the agreement.</a:t>
            </a:r>
            <a:endParaRPr lang="en-SG" sz="12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1CF4279D-5583-43DF-8B73-C0C1EC759774}"/>
              </a:ext>
            </a:extLst>
          </p:cNvPr>
          <p:cNvSpPr/>
          <p:nvPr/>
        </p:nvSpPr>
        <p:spPr>
          <a:xfrm>
            <a:off x="4651050" y="2351826"/>
            <a:ext cx="685541" cy="318757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24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24A70FA-E48A-434E-B73D-42C37784FBE8}"/>
              </a:ext>
            </a:extLst>
          </p:cNvPr>
          <p:cNvSpPr/>
          <p:nvPr/>
        </p:nvSpPr>
        <p:spPr>
          <a:xfrm>
            <a:off x="2330430" y="5338020"/>
            <a:ext cx="2219965" cy="71350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ptos" panose="020B0004020202020204" pitchFamily="34" charset="0"/>
              </a:rPr>
              <a:t>Signing of agreement by the relevant authority according to NTU/LKC DOA</a:t>
            </a:r>
          </a:p>
        </p:txBody>
      </p:sp>
      <p:sp>
        <p:nvSpPr>
          <p:cNvPr id="7" name="Arrow: Curved Left 6">
            <a:extLst>
              <a:ext uri="{FF2B5EF4-FFF2-40B4-BE49-F238E27FC236}">
                <a16:creationId xmlns:a16="http://schemas.microsoft.com/office/drawing/2014/main" id="{2A94A73D-7774-4C3F-A3B0-47695EDA17BC}"/>
              </a:ext>
            </a:extLst>
          </p:cNvPr>
          <p:cNvSpPr/>
          <p:nvPr/>
        </p:nvSpPr>
        <p:spPr>
          <a:xfrm>
            <a:off x="10321728" y="3314128"/>
            <a:ext cx="879605" cy="2501789"/>
          </a:xfrm>
          <a:prstGeom prst="curvedLeftArrow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24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DCCCFA-C57A-A622-70FA-157260A9AD54}"/>
              </a:ext>
            </a:extLst>
          </p:cNvPr>
          <p:cNvSpPr txBox="1"/>
          <p:nvPr/>
        </p:nvSpPr>
        <p:spPr>
          <a:xfrm>
            <a:off x="4506516" y="2010984"/>
            <a:ext cx="990518" cy="27699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SG" sz="1200" b="1" dirty="0">
                <a:solidFill>
                  <a:schemeClr val="accent3">
                    <a:lumMod val="75000"/>
                  </a:schemeClr>
                </a:solidFill>
                <a:latin typeface="Aptos" panose="020B0004020202020204" pitchFamily="34" charset="0"/>
              </a:rPr>
              <a:t>via Lexagle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4DDEFC46-0C7B-AA43-C6C2-E95340379EF4}"/>
              </a:ext>
            </a:extLst>
          </p:cNvPr>
          <p:cNvSpPr/>
          <p:nvPr/>
        </p:nvSpPr>
        <p:spPr>
          <a:xfrm rot="1190368">
            <a:off x="7384164" y="2837449"/>
            <a:ext cx="601525" cy="318757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2400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053FD224-F853-D132-F6CF-F8AF281D85CA}"/>
              </a:ext>
            </a:extLst>
          </p:cNvPr>
          <p:cNvSpPr/>
          <p:nvPr/>
        </p:nvSpPr>
        <p:spPr>
          <a:xfrm rot="10800000">
            <a:off x="7512111" y="5497159"/>
            <a:ext cx="593811" cy="318757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2400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B0AEE4F0-0AF5-60CD-20A7-77AA94D20406}"/>
              </a:ext>
            </a:extLst>
          </p:cNvPr>
          <p:cNvSpPr/>
          <p:nvPr/>
        </p:nvSpPr>
        <p:spPr>
          <a:xfrm rot="10800000">
            <a:off x="4629959" y="5497159"/>
            <a:ext cx="593811" cy="318757"/>
          </a:xfrm>
          <a:prstGeom prst="rightArrow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2400"/>
          </a:p>
        </p:txBody>
      </p:sp>
      <p:sp>
        <p:nvSpPr>
          <p:cNvPr id="3" name="Arrow: Curved Left 2">
            <a:extLst>
              <a:ext uri="{FF2B5EF4-FFF2-40B4-BE49-F238E27FC236}">
                <a16:creationId xmlns:a16="http://schemas.microsoft.com/office/drawing/2014/main" id="{5D59BAED-4BA7-3AF2-1FC8-154F817BAF57}"/>
              </a:ext>
            </a:extLst>
          </p:cNvPr>
          <p:cNvSpPr/>
          <p:nvPr/>
        </p:nvSpPr>
        <p:spPr>
          <a:xfrm>
            <a:off x="10321728" y="2010984"/>
            <a:ext cx="997477" cy="3860123"/>
          </a:xfrm>
          <a:prstGeom prst="curvedLeftArrow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240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85831D-237D-A5DE-E9FA-24ACF6A865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520" y="3580805"/>
            <a:ext cx="3032088" cy="865197"/>
          </a:xfrm>
          <a:prstGeom prst="rect">
            <a:avLst/>
          </a:prstGeom>
        </p:spPr>
      </p:pic>
      <p:sp>
        <p:nvSpPr>
          <p:cNvPr id="16" name="Arrow: Right 15">
            <a:extLst>
              <a:ext uri="{FF2B5EF4-FFF2-40B4-BE49-F238E27FC236}">
                <a16:creationId xmlns:a16="http://schemas.microsoft.com/office/drawing/2014/main" id="{57F5DE53-2F84-07B4-23E6-372393FB4C6A}"/>
              </a:ext>
            </a:extLst>
          </p:cNvPr>
          <p:cNvSpPr/>
          <p:nvPr/>
        </p:nvSpPr>
        <p:spPr>
          <a:xfrm rot="20126165">
            <a:off x="7407787" y="2202263"/>
            <a:ext cx="593811" cy="318757"/>
          </a:xfrm>
          <a:prstGeom prst="rightArrow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2400"/>
          </a:p>
        </p:txBody>
      </p:sp>
    </p:spTree>
    <p:extLst>
      <p:ext uri="{BB962C8B-B14F-4D97-AF65-F5344CB8AC3E}">
        <p14:creationId xmlns:p14="http://schemas.microsoft.com/office/powerpoint/2010/main" val="1068921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E684CB-9504-3522-B971-62E65338D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33825-779D-7C0B-B60F-EBDEC1929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09" y="30204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dirty="0"/>
              <a:t>DRCS Research Agreement Review Process</a:t>
            </a:r>
            <a:br>
              <a:rPr lang="en-US" sz="3200" dirty="0"/>
            </a:br>
            <a:r>
              <a:rPr lang="en-US" sz="1867" b="0" dirty="0"/>
              <a:t>Overseen by the LKC Contract Management Team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FA0848-94AB-E77B-5536-2C453FAB6330}"/>
              </a:ext>
            </a:extLst>
          </p:cNvPr>
          <p:cNvSpPr/>
          <p:nvPr/>
        </p:nvSpPr>
        <p:spPr>
          <a:xfrm>
            <a:off x="5954791" y="2234798"/>
            <a:ext cx="1539587" cy="114300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ptos" panose="020B0004020202020204" pitchFamily="34" charset="0"/>
              </a:rPr>
              <a:t>Review of Agreement by LSO and any further review as required by NTUitive or other NTU departments</a:t>
            </a:r>
          </a:p>
          <a:p>
            <a:r>
              <a:rPr lang="en-US" sz="1200" dirty="0">
                <a:solidFill>
                  <a:schemeClr val="bg1"/>
                </a:solidFill>
                <a:latin typeface="Aptos" panose="020B0004020202020204" pitchFamily="34" charset="0"/>
              </a:rPr>
              <a:t> 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DC823C3-120B-05C7-1EF3-42AB57715D9F}"/>
              </a:ext>
            </a:extLst>
          </p:cNvPr>
          <p:cNvSpPr/>
          <p:nvPr/>
        </p:nvSpPr>
        <p:spPr>
          <a:xfrm>
            <a:off x="8370404" y="1722620"/>
            <a:ext cx="2037268" cy="106530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ptos" panose="020B0004020202020204" pitchFamily="34" charset="0"/>
              </a:rPr>
              <a:t>Negotiate Agreement Clauses with all parties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  <a:latin typeface="Aptos" panose="020B0004020202020204" pitchFamily="34" charset="0"/>
              </a:rPr>
              <a:t>(For Industry Agreements, LKC Industry Risk Assessment is required)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95D78A-A95A-AB12-525A-93BD0E177604}"/>
              </a:ext>
            </a:extLst>
          </p:cNvPr>
          <p:cNvSpPr/>
          <p:nvPr/>
        </p:nvSpPr>
        <p:spPr>
          <a:xfrm>
            <a:off x="5440517" y="5216000"/>
            <a:ext cx="2146907" cy="1095192"/>
          </a:xfrm>
          <a:prstGeom prst="rect">
            <a:avLst/>
          </a:prstGeom>
          <a:solidFill>
            <a:schemeClr val="accent3">
              <a:lumMod val="75000"/>
            </a:schemeClr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ptos" panose="020B0004020202020204" pitchFamily="34" charset="0"/>
              </a:rPr>
              <a:t>PI Confirmation, CA Confirmation, Initiate DOA and DOA Approval according to NTU/LKC Delegation Of Authority (DOA)</a:t>
            </a:r>
            <a:endParaRPr lang="en-US" sz="1200" strike="sngStrike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31A728B-BAF7-B32D-2999-412E57D00637}"/>
              </a:ext>
            </a:extLst>
          </p:cNvPr>
          <p:cNvSpPr/>
          <p:nvPr/>
        </p:nvSpPr>
        <p:spPr>
          <a:xfrm>
            <a:off x="8479376" y="5392869"/>
            <a:ext cx="1951226" cy="741454"/>
          </a:xfrm>
          <a:prstGeom prst="rect">
            <a:avLst/>
          </a:prstGeom>
          <a:solidFill>
            <a:schemeClr val="accent3">
              <a:lumMod val="75000"/>
            </a:schemeClr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ptos" panose="020B0004020202020204" pitchFamily="34" charset="0"/>
              </a:rPr>
              <a:t>Finalize Agreement between external parties and LSO</a:t>
            </a:r>
          </a:p>
        </p:txBody>
      </p:sp>
      <p:sp>
        <p:nvSpPr>
          <p:cNvPr id="24" name="Pentagon 17">
            <a:extLst>
              <a:ext uri="{FF2B5EF4-FFF2-40B4-BE49-F238E27FC236}">
                <a16:creationId xmlns:a16="http://schemas.microsoft.com/office/drawing/2014/main" id="{8D737A54-C2C9-9F24-FA33-B2826B16DA89}"/>
              </a:ext>
            </a:extLst>
          </p:cNvPr>
          <p:cNvSpPr/>
          <p:nvPr/>
        </p:nvSpPr>
        <p:spPr>
          <a:xfrm>
            <a:off x="582133" y="2123705"/>
            <a:ext cx="1400144" cy="1400072"/>
          </a:xfrm>
          <a:prstGeom prst="homePlate">
            <a:avLst/>
          </a:prstGeom>
          <a:solidFill>
            <a:srgbClr val="FFC000"/>
          </a:solidFill>
          <a:ln w="3175">
            <a:solidFill>
              <a:schemeClr val="dk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SG" sz="1200" dirty="0">
              <a:solidFill>
                <a:schemeClr val="tx1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SG" sz="1200" dirty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LKC PI (using DRCS dataset or manpower)</a:t>
            </a:r>
          </a:p>
          <a:p>
            <a:pPr algn="ctr"/>
            <a:endParaRPr lang="en-SG" sz="1200" dirty="0">
              <a:solidFill>
                <a:schemeClr val="tx1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48B9666-BCAA-B8CB-814E-E46F05CD8998}"/>
              </a:ext>
            </a:extLst>
          </p:cNvPr>
          <p:cNvSpPr txBox="1"/>
          <p:nvPr/>
        </p:nvSpPr>
        <p:spPr>
          <a:xfrm>
            <a:off x="8432030" y="2902198"/>
            <a:ext cx="1998572" cy="120032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  <a:prstDash val="solid"/>
          </a:ln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ptos" panose="020B0004020202020204" pitchFamily="34" charset="0"/>
              </a:rPr>
              <a:t>Verifications by LKC Finance/Research Support Office (if involving a grant)/ RASS Operations for Finance and Operational details in the agreement.</a:t>
            </a:r>
            <a:endParaRPr lang="en-SG" sz="12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77AC73DE-B437-3441-7EF7-13BE2635C64E}"/>
              </a:ext>
            </a:extLst>
          </p:cNvPr>
          <p:cNvSpPr/>
          <p:nvPr/>
        </p:nvSpPr>
        <p:spPr>
          <a:xfrm>
            <a:off x="5133983" y="2682595"/>
            <a:ext cx="772520" cy="318758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24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9DB8AED-8160-2277-539E-1DF5D5E85726}"/>
              </a:ext>
            </a:extLst>
          </p:cNvPr>
          <p:cNvSpPr/>
          <p:nvPr/>
        </p:nvSpPr>
        <p:spPr>
          <a:xfrm>
            <a:off x="2304316" y="5406843"/>
            <a:ext cx="2219965" cy="71350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ptos" panose="020B0004020202020204" pitchFamily="34" charset="0"/>
              </a:rPr>
              <a:t>Signing of agreement by the relevant authority according to NTU/LKC DOA</a:t>
            </a:r>
          </a:p>
        </p:txBody>
      </p:sp>
      <p:sp>
        <p:nvSpPr>
          <p:cNvPr id="7" name="Arrow: Curved Left 6">
            <a:extLst>
              <a:ext uri="{FF2B5EF4-FFF2-40B4-BE49-F238E27FC236}">
                <a16:creationId xmlns:a16="http://schemas.microsoft.com/office/drawing/2014/main" id="{A0A5CA90-8534-7131-C9C8-6BE787A63815}"/>
              </a:ext>
            </a:extLst>
          </p:cNvPr>
          <p:cNvSpPr/>
          <p:nvPr/>
        </p:nvSpPr>
        <p:spPr>
          <a:xfrm>
            <a:off x="10712542" y="3445063"/>
            <a:ext cx="879605" cy="2545364"/>
          </a:xfrm>
          <a:prstGeom prst="curvedLeftArrow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24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8F0982-6C81-7B2E-FEA0-7C2307EAD85E}"/>
              </a:ext>
            </a:extLst>
          </p:cNvPr>
          <p:cNvSpPr txBox="1"/>
          <p:nvPr/>
        </p:nvSpPr>
        <p:spPr>
          <a:xfrm>
            <a:off x="5026939" y="2405596"/>
            <a:ext cx="973439" cy="27699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SG" sz="1200" b="1" dirty="0">
                <a:solidFill>
                  <a:schemeClr val="accent3">
                    <a:lumMod val="75000"/>
                  </a:schemeClr>
                </a:solidFill>
                <a:latin typeface="Aptos" panose="020B0004020202020204" pitchFamily="34" charset="0"/>
              </a:rPr>
              <a:t>via Lexagle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C052E978-95C8-97B0-980D-8940AE78103E}"/>
              </a:ext>
            </a:extLst>
          </p:cNvPr>
          <p:cNvSpPr/>
          <p:nvPr/>
        </p:nvSpPr>
        <p:spPr>
          <a:xfrm rot="1534368">
            <a:off x="7693591" y="2961806"/>
            <a:ext cx="580111" cy="318757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2400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AAA3C923-9033-8818-344F-178D3A7A6E7B}"/>
              </a:ext>
            </a:extLst>
          </p:cNvPr>
          <p:cNvSpPr/>
          <p:nvPr/>
        </p:nvSpPr>
        <p:spPr>
          <a:xfrm rot="10800000">
            <a:off x="7736495" y="5604217"/>
            <a:ext cx="593811" cy="318757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2400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49AE4B53-A328-5956-0951-5EAA1C2A9DF8}"/>
              </a:ext>
            </a:extLst>
          </p:cNvPr>
          <p:cNvSpPr/>
          <p:nvPr/>
        </p:nvSpPr>
        <p:spPr>
          <a:xfrm rot="10800000">
            <a:off x="4647817" y="5604217"/>
            <a:ext cx="613362" cy="318757"/>
          </a:xfrm>
          <a:prstGeom prst="rightArrow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2400"/>
          </a:p>
        </p:txBody>
      </p:sp>
      <p:sp>
        <p:nvSpPr>
          <p:cNvPr id="3" name="Arrow: Curved Left 2">
            <a:extLst>
              <a:ext uri="{FF2B5EF4-FFF2-40B4-BE49-F238E27FC236}">
                <a16:creationId xmlns:a16="http://schemas.microsoft.com/office/drawing/2014/main" id="{AB2692C2-741E-06C8-4A4D-AE6751F9604F}"/>
              </a:ext>
            </a:extLst>
          </p:cNvPr>
          <p:cNvSpPr/>
          <p:nvPr/>
        </p:nvSpPr>
        <p:spPr>
          <a:xfrm>
            <a:off x="10677671" y="2168896"/>
            <a:ext cx="997477" cy="3821531"/>
          </a:xfrm>
          <a:prstGeom prst="curvedLeftArrow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2400">
              <a:solidFill>
                <a:schemeClr val="tx1"/>
              </a:solidFill>
            </a:endParaRP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5EDE6DED-185B-05A6-C882-E139807AB592}"/>
              </a:ext>
            </a:extLst>
          </p:cNvPr>
          <p:cNvSpPr/>
          <p:nvPr/>
        </p:nvSpPr>
        <p:spPr>
          <a:xfrm rot="18928435">
            <a:off x="7641720" y="2360768"/>
            <a:ext cx="593811" cy="318757"/>
          </a:xfrm>
          <a:prstGeom prst="rightArrow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24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788B1E1-0C4B-92DD-DA7F-577BA60761C0}"/>
              </a:ext>
            </a:extLst>
          </p:cNvPr>
          <p:cNvSpPr/>
          <p:nvPr/>
        </p:nvSpPr>
        <p:spPr>
          <a:xfrm>
            <a:off x="3567961" y="2327779"/>
            <a:ext cx="1504564" cy="957037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175">
            <a:solidFill>
              <a:srgbClr val="660066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 rtl="0"/>
            <a:r>
              <a:rPr lang="en-SG" sz="1200" dirty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Email DRCS contracts POC (</a:t>
            </a:r>
            <a:r>
              <a:rPr lang="en-SG" sz="1200" dirty="0">
                <a:solidFill>
                  <a:schemeClr val="bg1"/>
                </a:solidFill>
                <a:effectLst/>
                <a:latin typeface="Aptos" panose="020B0004020202020204" pitchFamily="34" charset="0"/>
                <a:hlinkClick r:id="rId3"/>
              </a:rPr>
              <a:t>ngbw@ntu.edu.sg</a:t>
            </a:r>
            <a:r>
              <a:rPr lang="en-SG" sz="1200" dirty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 ) the details of the agreement</a:t>
            </a:r>
          </a:p>
        </p:txBody>
      </p:sp>
      <p:sp>
        <p:nvSpPr>
          <p:cNvPr id="4" name="Pentagon 17">
            <a:extLst>
              <a:ext uri="{FF2B5EF4-FFF2-40B4-BE49-F238E27FC236}">
                <a16:creationId xmlns:a16="http://schemas.microsoft.com/office/drawing/2014/main" id="{97A13CFF-E257-C4EB-B894-DA2A616E2CA2}"/>
              </a:ext>
            </a:extLst>
          </p:cNvPr>
          <p:cNvSpPr/>
          <p:nvPr/>
        </p:nvSpPr>
        <p:spPr>
          <a:xfrm>
            <a:off x="2073373" y="2123705"/>
            <a:ext cx="1469544" cy="1400072"/>
          </a:xfrm>
          <a:prstGeom prst="homePlate">
            <a:avLst/>
          </a:prstGeom>
          <a:solidFill>
            <a:srgbClr val="FF0000"/>
          </a:solidFill>
          <a:ln w="3175">
            <a:solidFill>
              <a:schemeClr val="dk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SG" sz="1200" dirty="0">
              <a:solidFill>
                <a:schemeClr val="bg1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SG" sz="120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DRCS Director’s Endorsement</a:t>
            </a:r>
          </a:p>
          <a:p>
            <a:pPr algn="ctr"/>
            <a:endParaRPr lang="en-SG" sz="1200" dirty="0">
              <a:solidFill>
                <a:schemeClr val="bg1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959192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eme1" id="{F48332A2-A256-4320-8373-73C4746B2725}" vid="{3B4C193A-884C-40A7-8A05-1CE8B86200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875f194-e2a3-4994-8f6a-b822c775d449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CEF10654EA1D4B830EC03E862213BC" ma:contentTypeVersion="18" ma:contentTypeDescription="Create a new document." ma:contentTypeScope="" ma:versionID="f14a195d445da52ff332ac56604259dc">
  <xsd:schema xmlns:xsd="http://www.w3.org/2001/XMLSchema" xmlns:xs="http://www.w3.org/2001/XMLSchema" xmlns:p="http://schemas.microsoft.com/office/2006/metadata/properties" xmlns:ns3="d875f194-e2a3-4994-8f6a-b822c775d449" xmlns:ns4="507f708e-71ec-4f81-8a81-c080df366307" targetNamespace="http://schemas.microsoft.com/office/2006/metadata/properties" ma:root="true" ma:fieldsID="be4c85d3ad689eca3371c59f6238212a" ns3:_="" ns4:_="">
    <xsd:import namespace="d875f194-e2a3-4994-8f6a-b822c775d449"/>
    <xsd:import namespace="507f708e-71ec-4f81-8a81-c080df36630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75f194-e2a3-4994-8f6a-b822c775d4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7f708e-71ec-4f81-8a81-c080df36630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B8E19E1-F658-437D-93B5-1D2761876B7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10376C2-934B-455B-A8BA-5C5E588FFB17}">
  <ds:schemaRefs>
    <ds:schemaRef ds:uri="http://purl.org/dc/dcmitype/"/>
    <ds:schemaRef ds:uri="http://schemas.microsoft.com/office/2006/documentManagement/types"/>
    <ds:schemaRef ds:uri="http://schemas.microsoft.com/office/infopath/2007/PartnerControls"/>
    <ds:schemaRef ds:uri="507f708e-71ec-4f81-8a81-c080df366307"/>
    <ds:schemaRef ds:uri="http://purl.org/dc/terms/"/>
    <ds:schemaRef ds:uri="http://www.w3.org/XML/1998/namespace"/>
    <ds:schemaRef ds:uri="http://schemas.openxmlformats.org/package/2006/metadata/core-properties"/>
    <ds:schemaRef ds:uri="d875f194-e2a3-4994-8f6a-b822c775d449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86F90A1A-FFBD-4124-88FF-9F0EF955F2E0}">
  <ds:schemaRefs>
    <ds:schemaRef ds:uri="507f708e-71ec-4f81-8a81-c080df366307"/>
    <ds:schemaRef ds:uri="d875f194-e2a3-4994-8f6a-b822c775d44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15ce9348-be2a-462b-8fc0-e1765a9b204a}" enabled="0" method="" siteId="{15ce9348-be2a-462b-8fc0-e1765a9b204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238</TotalTime>
  <Words>303</Words>
  <Application>Microsoft Office PowerPoint</Application>
  <PresentationFormat>Widescreen</PresentationFormat>
  <Paragraphs>30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Arial</vt:lpstr>
      <vt:lpstr>Calibri</vt:lpstr>
      <vt:lpstr>Verdana</vt:lpstr>
      <vt:lpstr>Theme1</vt:lpstr>
      <vt:lpstr>Research Agreement Review Process Overseen by the LKC Contract Management Team</vt:lpstr>
      <vt:lpstr>DRCS Research Agreement Review Process Overseen by the LKC Contract Management Team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Woon Yong Sheng Eugene</dc:creator>
  <cp:lastModifiedBy>Ng Seow Kiang Kevin</cp:lastModifiedBy>
  <cp:revision>13</cp:revision>
  <dcterms:created xsi:type="dcterms:W3CDTF">2018-09-24T01:48:56Z</dcterms:created>
  <dcterms:modified xsi:type="dcterms:W3CDTF">2026-07-21T02:55:37Z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0x01010081CEF10654EA1D4B830EC03E862213BC</vt:lpwstr>
  </property>
</Properties>
</file>