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8"/>
  </p:notesMasterIdLst>
  <p:sldIdLst>
    <p:sldId id="3081" r:id="rId5"/>
    <p:sldId id="3082" r:id="rId6"/>
    <p:sldId id="308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3C628-10F5-4076-A2A8-D6434C03B5E4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3FE0C-2D0B-43DA-AD1F-272A3A49245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0699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90D2D-AAC5-924C-8DC9-09A845982C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6F6CC-E58A-888F-C75C-18CC76338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DB18D-ACB5-882D-394F-A4E9736C1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F6FEC-3D24-9352-53DC-C0F3F609E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0DC7E-D0E2-B3EC-69FC-9E669658B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90D2D-AAC5-924C-8DC9-09A845982C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0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3FE0C-2D0B-43DA-AD1F-272A3A492450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42989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9251" y="1550666"/>
            <a:ext cx="6808348" cy="1902103"/>
          </a:xfrm>
        </p:spPr>
        <p:txBody>
          <a:bodyPr>
            <a:normAutofit/>
          </a:bodyPr>
          <a:lstStyle>
            <a:lvl1pPr algn="r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9251" y="3487464"/>
            <a:ext cx="6808347" cy="1752600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5659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1982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86343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89346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929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2247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46" y="1267735"/>
            <a:ext cx="7916215" cy="35183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02502" y="4607187"/>
            <a:ext cx="75903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500" b="1">
                <a:solidFill>
                  <a:srgbClr val="660066"/>
                </a:solidFill>
                <a:latin typeface="Verdana"/>
                <a:cs typeface="Verdana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19046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563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4560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5302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072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189991"/>
            <a:ext cx="10363200" cy="1362075"/>
          </a:xfrm>
        </p:spPr>
        <p:txBody>
          <a:bodyPr anchor="ctr" anchorCtr="0">
            <a:normAutofit/>
          </a:bodyPr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564228"/>
            <a:ext cx="103632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53446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8627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847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536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14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8070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1BB28-B13C-F643-BEF9-F9847478EC38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BB46-4E47-A543-97A9-DF26D7D919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29981"/>
            <a:ext cx="10972800" cy="4896182"/>
          </a:xfrm>
        </p:spPr>
        <p:txBody>
          <a:bodyPr>
            <a:normAutofit/>
          </a:bodyPr>
          <a:lstStyle>
            <a:lvl1pPr>
              <a:defRPr sz="2000">
                <a:latin typeface="+mj-lt"/>
                <a:cs typeface="Arial" panose="020B0604020202020204" pitchFamily="34" charset="0"/>
              </a:defRPr>
            </a:lvl1pPr>
            <a:lvl2pPr>
              <a:defRPr sz="1800">
                <a:latin typeface="+mj-lt"/>
                <a:cs typeface="Arial" panose="020B0604020202020204" pitchFamily="34" charset="0"/>
              </a:defRPr>
            </a:lvl2pPr>
            <a:lvl3pPr>
              <a:defRPr sz="1600">
                <a:latin typeface="+mj-lt"/>
                <a:cs typeface="Arial" panose="020B0604020202020204" pitchFamily="34" charset="0"/>
              </a:defRPr>
            </a:lvl3pPr>
            <a:lvl4pPr>
              <a:defRPr sz="1400">
                <a:latin typeface="+mj-lt"/>
                <a:cs typeface="Arial" panose="020B0604020202020204" pitchFamily="34" charset="0"/>
              </a:defRPr>
            </a:lvl4pPr>
            <a:lvl5pPr>
              <a:defRPr sz="1400">
                <a:latin typeface="+mj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905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8205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0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7427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1803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175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6311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4x3)-0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61189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4x3)-1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2456" y="1707766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Divider header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2456" y="2850766"/>
            <a:ext cx="10972800" cy="112514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Divider </a:t>
            </a:r>
            <a:r>
              <a:rPr lang="en-US" err="1"/>
              <a:t>subheader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2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FC5A3498-FF91-4541-BFF3-8921A850B156}" type="datetimeFigureOut">
              <a:rPr lang="en-SG" smtClean="0"/>
              <a:t>16/08/2026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87920C7-CAD2-4F21-91B9-7569705AA83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2740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</p:sldLayoutIdLst>
  <p:txStyles>
    <p:titleStyle>
      <a:lvl1pPr algn="ctr" defTabSz="457200" rtl="0" eaLnBrk="1" latinLnBrk="0" hangingPunct="1">
        <a:spcBef>
          <a:spcPct val="0"/>
        </a:spcBef>
        <a:buNone/>
        <a:defRPr sz="3500" b="1" kern="1200">
          <a:solidFill>
            <a:srgbClr val="660066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E9A8-7332-8343-AC96-902D2CFD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55" y="186754"/>
            <a:ext cx="10972800" cy="842935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/>
              <a:t>Research Agreement Review Process</a:t>
            </a:r>
            <a:br>
              <a:rPr lang="en-US" sz="3200" dirty="0"/>
            </a:br>
            <a:r>
              <a:rPr lang="en-US" sz="1867" b="0" dirty="0"/>
              <a:t>Overseen by the LKC Contract Management Team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D55637-10F7-0AA7-3520-D6A7DEAE4B02}"/>
              </a:ext>
            </a:extLst>
          </p:cNvPr>
          <p:cNvGrpSpPr/>
          <p:nvPr/>
        </p:nvGrpSpPr>
        <p:grpSpPr>
          <a:xfrm>
            <a:off x="404037" y="1210977"/>
            <a:ext cx="11558376" cy="5351416"/>
            <a:chOff x="820446" y="1804308"/>
            <a:chExt cx="10498759" cy="423971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5E06E9-7B48-034F-BD6D-14CC5A80353D}"/>
                </a:ext>
              </a:extLst>
            </p:cNvPr>
            <p:cNvSpPr/>
            <p:nvPr/>
          </p:nvSpPr>
          <p:spPr>
            <a:xfrm>
              <a:off x="2225582" y="1828989"/>
              <a:ext cx="2219965" cy="122217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rgbClr val="660066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 rtl="0"/>
              <a:r>
                <a:rPr lang="en-SG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B</a:t>
              </a:r>
              <a:r>
                <a:rPr lang="en-SG" sz="1200" dirty="0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efore submitting through Legal Services </a:t>
              </a:r>
              <a:r>
                <a:rPr lang="en-SG" sz="1200" dirty="0" err="1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LSOnline</a:t>
              </a:r>
              <a:r>
                <a:rPr lang="en-SG" sz="1200" dirty="0">
                  <a:solidFill>
                    <a:schemeClr val="bg1"/>
                  </a:solidFill>
                  <a:effectLst/>
                  <a:latin typeface="Aptos" panose="020B0004020202020204" pitchFamily="34" charset="0"/>
                </a:rPr>
                <a:t> 2.0 (Lexagle) via NTU ServiceNow platform , please drop us the details of the agreement for your request</a:t>
              </a:r>
              <a:r>
                <a:rPr lang="en-SG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 as according to the POC (see table below) for your programme</a:t>
              </a:r>
              <a:endPara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6BD6CF-6261-6649-8465-B391BE911CAC}"/>
                </a:ext>
              </a:extLst>
            </p:cNvPr>
            <p:cNvSpPr/>
            <p:nvPr/>
          </p:nvSpPr>
          <p:spPr>
            <a:xfrm>
              <a:off x="5430662" y="2010984"/>
              <a:ext cx="1828816" cy="104017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Review of Agreement by LSO and any further review as required by NTUitive or other NTU departments</a:t>
              </a:r>
            </a:p>
            <a:p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  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92F079-EA41-774C-8B39-26C735BBE76B}"/>
                </a:ext>
              </a:extLst>
            </p:cNvPr>
            <p:cNvSpPr/>
            <p:nvPr/>
          </p:nvSpPr>
          <p:spPr>
            <a:xfrm>
              <a:off x="8028506" y="1804308"/>
              <a:ext cx="2037268" cy="95356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Negotiate Agreement Clauses with all parties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(For Industry Agreements, LKC Industry Risk Assessment is required)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713A15-00AF-1143-A939-E1F0A06CA193}"/>
                </a:ext>
              </a:extLst>
            </p:cNvPr>
            <p:cNvSpPr/>
            <p:nvPr/>
          </p:nvSpPr>
          <p:spPr>
            <a:xfrm>
              <a:off x="5306669" y="5215961"/>
              <a:ext cx="2146907" cy="82806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PI Confirmation, CA Confirmation, Initiate DOA and DOA Approval according to NTU/LKC Delegation Of Authority (DOA)</a:t>
              </a:r>
              <a:endParaRPr lang="en-US" sz="1200" strike="sngStrike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FFD11D-9B19-C44E-8A5E-55568E2698F8}"/>
                </a:ext>
              </a:extLst>
            </p:cNvPr>
            <p:cNvSpPr/>
            <p:nvPr/>
          </p:nvSpPr>
          <p:spPr>
            <a:xfrm>
              <a:off x="8333147" y="5394917"/>
              <a:ext cx="1833164" cy="59971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Finalize Agreement between external parties and LSO</a:t>
              </a:r>
            </a:p>
          </p:txBody>
        </p:sp>
        <p:sp>
          <p:nvSpPr>
            <p:cNvPr id="24" name="Pentagon 17">
              <a:extLst>
                <a:ext uri="{FF2B5EF4-FFF2-40B4-BE49-F238E27FC236}">
                  <a16:creationId xmlns:a16="http://schemas.microsoft.com/office/drawing/2014/main" id="{FEB023F2-A288-6C48-8846-69DE36669D23}"/>
                </a:ext>
              </a:extLst>
            </p:cNvPr>
            <p:cNvSpPr/>
            <p:nvPr/>
          </p:nvSpPr>
          <p:spPr>
            <a:xfrm>
              <a:off x="820446" y="2091322"/>
              <a:ext cx="1359208" cy="844335"/>
            </a:xfrm>
            <a:prstGeom prst="homePlate">
              <a:avLst/>
            </a:prstGeom>
            <a:solidFill>
              <a:srgbClr val="FFC000"/>
            </a:solidFill>
            <a:ln w="3175">
              <a:solidFill>
                <a:schemeClr val="dk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SG" sz="2000" b="1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SG" sz="2000" b="1" dirty="0">
                  <a:solidFill>
                    <a:schemeClr val="tx1"/>
                  </a:solidFill>
                  <a:latin typeface="Aptos" panose="020B0004020202020204" pitchFamily="34" charset="0"/>
                  <a:cs typeface="Arial" panose="020B0604020202020204" pitchFamily="34" charset="0"/>
                </a:rPr>
                <a:t>LKC PI</a:t>
              </a:r>
            </a:p>
            <a:p>
              <a:pPr algn="ctr"/>
              <a:endParaRPr lang="en-SG" sz="2000" b="1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DA0390-7586-D24C-9210-309BA212DC7F}"/>
                </a:ext>
              </a:extLst>
            </p:cNvPr>
            <p:cNvSpPr txBox="1"/>
            <p:nvPr/>
          </p:nvSpPr>
          <p:spPr>
            <a:xfrm>
              <a:off x="8055835" y="2858984"/>
              <a:ext cx="2022416" cy="95097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Verifications by LKC Finance/Research Support Office (if involving a grant)/ RASS Operations for Finance and Operational details in the agreement. </a:t>
              </a:r>
              <a:endParaRPr lang="en-SG" sz="1200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1CF4279D-5583-43DF-8B73-C0C1EC759774}"/>
                </a:ext>
              </a:extLst>
            </p:cNvPr>
            <p:cNvSpPr/>
            <p:nvPr/>
          </p:nvSpPr>
          <p:spPr>
            <a:xfrm>
              <a:off x="4651050" y="2351826"/>
              <a:ext cx="685541" cy="318757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4A70FA-E48A-434E-B73D-42C37784FBE8}"/>
                </a:ext>
              </a:extLst>
            </p:cNvPr>
            <p:cNvSpPr/>
            <p:nvPr/>
          </p:nvSpPr>
          <p:spPr>
            <a:xfrm>
              <a:off x="2330430" y="5420343"/>
              <a:ext cx="2219965" cy="53308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ptos" panose="020B0004020202020204" pitchFamily="34" charset="0"/>
                </a:rPr>
                <a:t>Signing of agreement by the relevant authority according to NTU/LKC DOA</a:t>
              </a:r>
            </a:p>
          </p:txBody>
        </p:sp>
        <p:sp>
          <p:nvSpPr>
            <p:cNvPr id="7" name="Arrow: Curved Left 6">
              <a:extLst>
                <a:ext uri="{FF2B5EF4-FFF2-40B4-BE49-F238E27FC236}">
                  <a16:creationId xmlns:a16="http://schemas.microsoft.com/office/drawing/2014/main" id="{2A94A73D-7774-4C3F-A3B0-47695EDA17BC}"/>
                </a:ext>
              </a:extLst>
            </p:cNvPr>
            <p:cNvSpPr/>
            <p:nvPr/>
          </p:nvSpPr>
          <p:spPr>
            <a:xfrm>
              <a:off x="10321728" y="3314128"/>
              <a:ext cx="879605" cy="2501789"/>
            </a:xfrm>
            <a:prstGeom prst="curvedLef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DCCCFA-C57A-A622-70FA-157260A9AD54}"/>
                </a:ext>
              </a:extLst>
            </p:cNvPr>
            <p:cNvSpPr txBox="1"/>
            <p:nvPr/>
          </p:nvSpPr>
          <p:spPr>
            <a:xfrm>
              <a:off x="4506516" y="2010984"/>
              <a:ext cx="990518" cy="2769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en-SG" sz="1200" b="1" dirty="0">
                  <a:solidFill>
                    <a:schemeClr val="accent3">
                      <a:lumMod val="75000"/>
                    </a:schemeClr>
                  </a:solidFill>
                  <a:latin typeface="Aptos" panose="020B0004020202020204" pitchFamily="34" charset="0"/>
                </a:rPr>
                <a:t>via Lexagle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4DDEFC46-0C7B-AA43-C6C2-E95340379EF4}"/>
                </a:ext>
              </a:extLst>
            </p:cNvPr>
            <p:cNvSpPr/>
            <p:nvPr/>
          </p:nvSpPr>
          <p:spPr>
            <a:xfrm rot="1190368">
              <a:off x="7384164" y="2837449"/>
              <a:ext cx="601525" cy="318757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/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053FD224-F853-D132-F6CF-F8AF281D85CA}"/>
                </a:ext>
              </a:extLst>
            </p:cNvPr>
            <p:cNvSpPr/>
            <p:nvPr/>
          </p:nvSpPr>
          <p:spPr>
            <a:xfrm rot="10800000">
              <a:off x="7512111" y="5497159"/>
              <a:ext cx="593811" cy="318757"/>
            </a:xfrm>
            <a:prstGeom prst="righ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/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B0AEE4F0-0AF5-60CD-20A7-77AA94D20406}"/>
                </a:ext>
              </a:extLst>
            </p:cNvPr>
            <p:cNvSpPr/>
            <p:nvPr/>
          </p:nvSpPr>
          <p:spPr>
            <a:xfrm rot="10800000">
              <a:off x="4629959" y="5497159"/>
              <a:ext cx="593811" cy="318757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/>
            </a:p>
          </p:txBody>
        </p:sp>
        <p:sp>
          <p:nvSpPr>
            <p:cNvPr id="3" name="Arrow: Curved Left 2">
              <a:extLst>
                <a:ext uri="{FF2B5EF4-FFF2-40B4-BE49-F238E27FC236}">
                  <a16:creationId xmlns:a16="http://schemas.microsoft.com/office/drawing/2014/main" id="{5D59BAED-4BA7-3AF2-1FC8-154F817BAF57}"/>
                </a:ext>
              </a:extLst>
            </p:cNvPr>
            <p:cNvSpPr/>
            <p:nvPr/>
          </p:nvSpPr>
          <p:spPr>
            <a:xfrm>
              <a:off x="10321728" y="2010984"/>
              <a:ext cx="997477" cy="3860123"/>
            </a:xfrm>
            <a:prstGeom prst="curvedLef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>
                <a:solidFill>
                  <a:schemeClr val="tx1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57F5DE53-2F84-07B4-23E6-372393FB4C6A}"/>
                </a:ext>
              </a:extLst>
            </p:cNvPr>
            <p:cNvSpPr/>
            <p:nvPr/>
          </p:nvSpPr>
          <p:spPr>
            <a:xfrm rot="20126165">
              <a:off x="7407787" y="2202263"/>
              <a:ext cx="593811" cy="318757"/>
            </a:xfrm>
            <a:prstGeom prst="rightArrow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1AF7EB7-C867-4864-E28D-2551EEF01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87" y="2960736"/>
            <a:ext cx="6202385" cy="139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2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684CB-9504-3522-B971-62E65338D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33825-779D-7C0B-B60F-EBDEC192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09" y="30204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DRCS Research Agreement Review Process</a:t>
            </a:r>
            <a:br>
              <a:rPr lang="en-US" sz="3200" dirty="0"/>
            </a:br>
            <a:r>
              <a:rPr lang="en-US" sz="1867" b="0" dirty="0"/>
              <a:t>Overseen by the LKC Contract Management Team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FA0848-94AB-E77B-5536-2C453FAB6330}"/>
              </a:ext>
            </a:extLst>
          </p:cNvPr>
          <p:cNvSpPr/>
          <p:nvPr/>
        </p:nvSpPr>
        <p:spPr>
          <a:xfrm>
            <a:off x="5838645" y="2234798"/>
            <a:ext cx="1655733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Review of Agreement by LSO and any further review as required by NTUitive or other NTU departments</a:t>
            </a:r>
          </a:p>
          <a:p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C823C3-120B-05C7-1EF3-42AB57715D9F}"/>
              </a:ext>
            </a:extLst>
          </p:cNvPr>
          <p:cNvSpPr/>
          <p:nvPr/>
        </p:nvSpPr>
        <p:spPr>
          <a:xfrm>
            <a:off x="8370404" y="1722620"/>
            <a:ext cx="2037268" cy="10653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Negotiate Agreement Clauses with all parties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(For Industry Agreements, LKC Industry Risk Assessment is required)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95D78A-A95A-AB12-525A-93BD0E177604}"/>
              </a:ext>
            </a:extLst>
          </p:cNvPr>
          <p:cNvSpPr/>
          <p:nvPr/>
        </p:nvSpPr>
        <p:spPr>
          <a:xfrm>
            <a:off x="5440517" y="5216000"/>
            <a:ext cx="2146907" cy="109519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PI Confirmation, CA Confirmation, Initiate DOA and DOA Approval according to NTU/LKC Delegation Of Authority (DOA)</a:t>
            </a:r>
            <a:endParaRPr lang="en-US" sz="1200" strike="sngStrike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1A728B-BAF7-B32D-2999-412E57D00637}"/>
              </a:ext>
            </a:extLst>
          </p:cNvPr>
          <p:cNvSpPr/>
          <p:nvPr/>
        </p:nvSpPr>
        <p:spPr>
          <a:xfrm>
            <a:off x="8479376" y="5392869"/>
            <a:ext cx="1951226" cy="74145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Finalize Agreement between external parties and LSO</a:t>
            </a:r>
          </a:p>
        </p:txBody>
      </p:sp>
      <p:sp>
        <p:nvSpPr>
          <p:cNvPr id="24" name="Pentagon 17">
            <a:extLst>
              <a:ext uri="{FF2B5EF4-FFF2-40B4-BE49-F238E27FC236}">
                <a16:creationId xmlns:a16="http://schemas.microsoft.com/office/drawing/2014/main" id="{8D737A54-C2C9-9F24-FA33-B2826B16DA89}"/>
              </a:ext>
            </a:extLst>
          </p:cNvPr>
          <p:cNvSpPr/>
          <p:nvPr/>
        </p:nvSpPr>
        <p:spPr>
          <a:xfrm>
            <a:off x="582133" y="2123705"/>
            <a:ext cx="1400144" cy="1400072"/>
          </a:xfrm>
          <a:prstGeom prst="homePlate">
            <a:avLst/>
          </a:prstGeom>
          <a:solidFill>
            <a:srgbClr val="FFC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1200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SG" sz="1200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LKC PI (using DRCS dataset or manpower)</a:t>
            </a:r>
          </a:p>
          <a:p>
            <a:pPr algn="ctr"/>
            <a:endParaRPr lang="en-SG" sz="1200" dirty="0">
              <a:solidFill>
                <a:schemeClr val="tx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B9666-BCAA-B8CB-814E-E46F05CD8998}"/>
              </a:ext>
            </a:extLst>
          </p:cNvPr>
          <p:cNvSpPr txBox="1"/>
          <p:nvPr/>
        </p:nvSpPr>
        <p:spPr>
          <a:xfrm>
            <a:off x="8432030" y="2902198"/>
            <a:ext cx="1998572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Verifications by LKC Finance/Research Support Office (if involving a grant)/ RASS Operations for Finance and Operational details in the agreement.</a:t>
            </a:r>
            <a:endParaRPr lang="en-SG" sz="12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7AC73DE-B437-3441-7EF7-13BE2635C64E}"/>
              </a:ext>
            </a:extLst>
          </p:cNvPr>
          <p:cNvSpPr/>
          <p:nvPr/>
        </p:nvSpPr>
        <p:spPr>
          <a:xfrm>
            <a:off x="5103017" y="2682595"/>
            <a:ext cx="68554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DB8AED-8160-2277-539E-1DF5D5E85726}"/>
              </a:ext>
            </a:extLst>
          </p:cNvPr>
          <p:cNvSpPr/>
          <p:nvPr/>
        </p:nvSpPr>
        <p:spPr>
          <a:xfrm>
            <a:off x="2304316" y="5406843"/>
            <a:ext cx="2219965" cy="7135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" panose="020B0004020202020204" pitchFamily="34" charset="0"/>
              </a:rPr>
              <a:t>Signing of agreement by the relevant authority according to NTU/LKC DOA</a:t>
            </a: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A0A5CA90-8534-7131-C9C8-6BE787A63815}"/>
              </a:ext>
            </a:extLst>
          </p:cNvPr>
          <p:cNvSpPr/>
          <p:nvPr/>
        </p:nvSpPr>
        <p:spPr>
          <a:xfrm>
            <a:off x="10712542" y="3445063"/>
            <a:ext cx="879605" cy="2545364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F0982-6C81-7B2E-FEA0-7C2307EAD85E}"/>
              </a:ext>
            </a:extLst>
          </p:cNvPr>
          <p:cNvSpPr txBox="1"/>
          <p:nvPr/>
        </p:nvSpPr>
        <p:spPr>
          <a:xfrm>
            <a:off x="4964274" y="2405596"/>
            <a:ext cx="990518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SG" sz="1200" b="1" dirty="0">
                <a:solidFill>
                  <a:schemeClr val="accent3">
                    <a:lumMod val="75000"/>
                  </a:schemeClr>
                </a:solidFill>
                <a:latin typeface="Aptos" panose="020B0004020202020204" pitchFamily="34" charset="0"/>
              </a:rPr>
              <a:t>via Lexagle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052E978-95C8-97B0-980D-8940AE78103E}"/>
              </a:ext>
            </a:extLst>
          </p:cNvPr>
          <p:cNvSpPr/>
          <p:nvPr/>
        </p:nvSpPr>
        <p:spPr>
          <a:xfrm rot="1534368">
            <a:off x="7693591" y="2961806"/>
            <a:ext cx="58011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AA3C923-9033-8818-344F-178D3A7A6E7B}"/>
              </a:ext>
            </a:extLst>
          </p:cNvPr>
          <p:cNvSpPr/>
          <p:nvPr/>
        </p:nvSpPr>
        <p:spPr>
          <a:xfrm rot="10800000">
            <a:off x="7736495" y="5604217"/>
            <a:ext cx="593811" cy="31875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9AE4B53-A328-5956-0951-5EAA1C2A9DF8}"/>
              </a:ext>
            </a:extLst>
          </p:cNvPr>
          <p:cNvSpPr/>
          <p:nvPr/>
        </p:nvSpPr>
        <p:spPr>
          <a:xfrm rot="10800000">
            <a:off x="4647817" y="5604217"/>
            <a:ext cx="613362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AB2692C2-741E-06C8-4A4D-AE6751F9604F}"/>
              </a:ext>
            </a:extLst>
          </p:cNvPr>
          <p:cNvSpPr/>
          <p:nvPr/>
        </p:nvSpPr>
        <p:spPr>
          <a:xfrm>
            <a:off x="10677671" y="2168896"/>
            <a:ext cx="997477" cy="3821531"/>
          </a:xfrm>
          <a:prstGeom prst="curvedLeftArrow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>
              <a:solidFill>
                <a:schemeClr val="tx1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EDE6DED-185B-05A6-C882-E139807AB592}"/>
              </a:ext>
            </a:extLst>
          </p:cNvPr>
          <p:cNvSpPr/>
          <p:nvPr/>
        </p:nvSpPr>
        <p:spPr>
          <a:xfrm rot="18928435">
            <a:off x="7641720" y="2360768"/>
            <a:ext cx="593811" cy="318757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88B1E1-0C4B-92DD-DA7F-577BA60761C0}"/>
              </a:ext>
            </a:extLst>
          </p:cNvPr>
          <p:cNvSpPr/>
          <p:nvPr/>
        </p:nvSpPr>
        <p:spPr>
          <a:xfrm>
            <a:off x="3593004" y="2327709"/>
            <a:ext cx="1429286" cy="95703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solidFill>
              <a:srgbClr val="66006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 rtl="0"/>
            <a:r>
              <a:rPr lang="en-SG" sz="12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Email DRCS contracts POC (Bee Wee) the details of the agreement</a:t>
            </a:r>
          </a:p>
        </p:txBody>
      </p:sp>
      <p:sp>
        <p:nvSpPr>
          <p:cNvPr id="4" name="Pentagon 17">
            <a:extLst>
              <a:ext uri="{FF2B5EF4-FFF2-40B4-BE49-F238E27FC236}">
                <a16:creationId xmlns:a16="http://schemas.microsoft.com/office/drawing/2014/main" id="{97A13CFF-E257-C4EB-B894-DA2A616E2CA2}"/>
              </a:ext>
            </a:extLst>
          </p:cNvPr>
          <p:cNvSpPr/>
          <p:nvPr/>
        </p:nvSpPr>
        <p:spPr>
          <a:xfrm>
            <a:off x="2073373" y="2123705"/>
            <a:ext cx="1469544" cy="1400072"/>
          </a:xfrm>
          <a:prstGeom prst="homePlate">
            <a:avLst/>
          </a:prstGeom>
          <a:solidFill>
            <a:srgbClr val="FF0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12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SG" sz="12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DRCS Director’s Endorsement</a:t>
            </a:r>
          </a:p>
          <a:p>
            <a:pPr algn="ctr"/>
            <a:endParaRPr lang="en-SG" sz="12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5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979B00-AE6C-5B12-2C06-EAAD1A38E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081" y="368014"/>
            <a:ext cx="5301401" cy="151273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EBB7461-00D3-0470-2377-C5F6059A5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041617"/>
              </p:ext>
            </p:extLst>
          </p:nvPr>
        </p:nvGraphicFramePr>
        <p:xfrm>
          <a:off x="924791" y="2215956"/>
          <a:ext cx="9081654" cy="198058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59873">
                  <a:extLst>
                    <a:ext uri="{9D8B030D-6E8A-4147-A177-3AD203B41FA5}">
                      <a16:colId xmlns:a16="http://schemas.microsoft.com/office/drawing/2014/main" val="1717106690"/>
                    </a:ext>
                  </a:extLst>
                </a:gridCol>
                <a:gridCol w="976745">
                  <a:extLst>
                    <a:ext uri="{9D8B030D-6E8A-4147-A177-3AD203B41FA5}">
                      <a16:colId xmlns:a16="http://schemas.microsoft.com/office/drawing/2014/main" val="240090403"/>
                    </a:ext>
                  </a:extLst>
                </a:gridCol>
                <a:gridCol w="1215736">
                  <a:extLst>
                    <a:ext uri="{9D8B030D-6E8A-4147-A177-3AD203B41FA5}">
                      <a16:colId xmlns:a16="http://schemas.microsoft.com/office/drawing/2014/main" val="1472897272"/>
                    </a:ext>
                  </a:extLst>
                </a:gridCol>
                <a:gridCol w="1153391">
                  <a:extLst>
                    <a:ext uri="{9D8B030D-6E8A-4147-A177-3AD203B41FA5}">
                      <a16:colId xmlns:a16="http://schemas.microsoft.com/office/drawing/2014/main" val="3091488473"/>
                    </a:ext>
                  </a:extLst>
                </a:gridCol>
                <a:gridCol w="1319646">
                  <a:extLst>
                    <a:ext uri="{9D8B030D-6E8A-4147-A177-3AD203B41FA5}">
                      <a16:colId xmlns:a16="http://schemas.microsoft.com/office/drawing/2014/main" val="3757901252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917459537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4246700833"/>
                    </a:ext>
                  </a:extLst>
                </a:gridCol>
                <a:gridCol w="1070263">
                  <a:extLst>
                    <a:ext uri="{9D8B030D-6E8A-4147-A177-3AD203B41FA5}">
                      <a16:colId xmlns:a16="http://schemas.microsoft.com/office/drawing/2014/main" val="85724069"/>
                    </a:ext>
                  </a:extLst>
                </a:gridCol>
              </a:tblGrid>
              <a:tr h="451016">
                <a:tc gridSpan="8">
                  <a:txBody>
                    <a:bodyPr/>
                    <a:lstStyle/>
                    <a:p>
                      <a:pPr algn="ctr"/>
                      <a:r>
                        <a:rPr lang="en-SG" dirty="0"/>
                        <a:t>Programme-based Contract Support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7050"/>
                  </a:ext>
                </a:extLst>
              </a:tr>
              <a:tr h="1011410">
                <a:tc>
                  <a:txBody>
                    <a:bodyPr/>
                    <a:lstStyle/>
                    <a:p>
                      <a:r>
                        <a:rPr lang="en-SG" sz="1400" dirty="0"/>
                        <a:t>Nutrition, Metabolism &amp; Health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Population &amp; Global Health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Neuroscience &amp; Mental Health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Respiratory &amp; Infectious Diseases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Skin Diseases &amp; Wound Repair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Cancer Discovery &amp; Regenerative Medicine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Data Science &amp; Artificial Intelligence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SG" sz="1400" dirty="0"/>
                        <a:t>Microbiome Medicine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61323"/>
                  </a:ext>
                </a:extLst>
              </a:tr>
              <a:tr h="509154">
                <a:tc gridSpan="2">
                  <a:txBody>
                    <a:bodyPr/>
                    <a:lstStyle/>
                    <a:p>
                      <a:pPr algn="ctr"/>
                      <a:r>
                        <a:rPr lang="en-SG" sz="1400" dirty="0"/>
                        <a:t>Karen Guo </a:t>
                      </a:r>
                    </a:p>
                    <a:p>
                      <a:pPr algn="ctr"/>
                      <a:r>
                        <a:rPr lang="en-SG" sz="1400" dirty="0"/>
                        <a:t>(karenguo@ntu.edu.sg)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400" dirty="0"/>
                        <a:t>Ng Bee Wee </a:t>
                      </a:r>
                    </a:p>
                    <a:p>
                      <a:pPr algn="ctr"/>
                      <a:r>
                        <a:rPr lang="en-SG" sz="1400" dirty="0"/>
                        <a:t>(NgBW@ntu.edu.sg)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SG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400" dirty="0"/>
                        <a:t>Kevin Ng </a:t>
                      </a:r>
                    </a:p>
                    <a:p>
                      <a:pPr algn="ctr"/>
                      <a:r>
                        <a:rPr lang="en-SG" sz="1400" dirty="0"/>
                        <a:t>(kevin.ngsk@ntu.edu.sg)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SG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400" dirty="0"/>
                        <a:t>Koh Ee Kheng </a:t>
                      </a:r>
                    </a:p>
                    <a:p>
                      <a:pPr algn="ctr"/>
                      <a:r>
                        <a:rPr lang="en-SG" sz="1400" dirty="0"/>
                        <a:t>(eekheng.koh@ntu.edu.sg)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994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978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F48332A2-A256-4320-8373-73C4746B2725}" vid="{3B4C193A-884C-40A7-8A05-1CE8B86200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75f194-e2a3-4994-8f6a-b822c775d44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CEF10654EA1D4B830EC03E862213BC" ma:contentTypeVersion="18" ma:contentTypeDescription="Create a new document." ma:contentTypeScope="" ma:versionID="f14a195d445da52ff332ac56604259dc">
  <xsd:schema xmlns:xsd="http://www.w3.org/2001/XMLSchema" xmlns:xs="http://www.w3.org/2001/XMLSchema" xmlns:p="http://schemas.microsoft.com/office/2006/metadata/properties" xmlns:ns3="d875f194-e2a3-4994-8f6a-b822c775d449" xmlns:ns4="507f708e-71ec-4f81-8a81-c080df366307" targetNamespace="http://schemas.microsoft.com/office/2006/metadata/properties" ma:root="true" ma:fieldsID="be4c85d3ad689eca3371c59f6238212a" ns3:_="" ns4:_="">
    <xsd:import namespace="d875f194-e2a3-4994-8f6a-b822c775d449"/>
    <xsd:import namespace="507f708e-71ec-4f81-8a81-c080df366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5f194-e2a3-4994-8f6a-b822c775d4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f708e-71ec-4f81-8a81-c080df366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0376C2-934B-455B-A8BA-5C5E588FFB17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507f708e-71ec-4f81-8a81-c080df366307"/>
    <ds:schemaRef ds:uri="http://purl.org/dc/terms/"/>
    <ds:schemaRef ds:uri="http://www.w3.org/XML/1998/namespace"/>
    <ds:schemaRef ds:uri="http://schemas.openxmlformats.org/package/2006/metadata/core-properties"/>
    <ds:schemaRef ds:uri="d875f194-e2a3-4994-8f6a-b822c775d449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B8E19E1-F658-437D-93B5-1D2761876B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F90A1A-FFBD-4124-88FF-9F0EF955F2E0}">
  <ds:schemaRefs>
    <ds:schemaRef ds:uri="507f708e-71ec-4f81-8a81-c080df366307"/>
    <ds:schemaRef ds:uri="d875f194-e2a3-4994-8f6a-b822c775d4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5ce9348-be2a-462b-8fc0-e1765a9b204a}" enabled="0" method="" siteId="{15ce9348-be2a-462b-8fc0-e1765a9b204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232</TotalTime>
  <Words>391</Words>
  <Application>Microsoft Office PowerPoint</Application>
  <PresentationFormat>Widescreen</PresentationFormat>
  <Paragraphs>48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Verdana</vt:lpstr>
      <vt:lpstr>Theme1</vt:lpstr>
      <vt:lpstr>Research Agreement Review Process Overseen by the LKC Contract Management Team</vt:lpstr>
      <vt:lpstr>DRCS Research Agreement Review Process Overseen by the LKC Contract Management Team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Woon Yong Sheng Eugene</dc:creator>
  <cp:lastModifiedBy>Koh Ee Kheng</cp:lastModifiedBy>
  <cp:revision>15</cp:revision>
  <dcterms:created xsi:type="dcterms:W3CDTF">2018-09-24T01:48:56Z</dcterms:created>
  <dcterms:modified xsi:type="dcterms:W3CDTF">2026-08-16T05:42:13Z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0x01010081CEF10654EA1D4B830EC03E862213BC</vt:lpwstr>
  </property>
</Properties>
</file>