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485" r:id="rId5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5D2E7A-6D68-AFC6-DA83-A278678FBBE7}" name="Tan Ying Shi" initials="YT" userId="S::yingshi.tan@staff.main.ntu.edu.sg::787ec406-6764-445a-954c-05c17f59149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 Bhuvana (Dr)" initials="RB(" lastIdx="5" clrIdx="0">
    <p:extLst>
      <p:ext uri="{19B8F6BF-5375-455C-9EA6-DF929625EA0E}">
        <p15:presenceInfo xmlns:p15="http://schemas.microsoft.com/office/powerpoint/2012/main" userId="S-1-5-21-32718380-923350327-2003004241-1217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CE1"/>
    <a:srgbClr val="474747"/>
    <a:srgbClr val="003399"/>
    <a:srgbClr val="77933C"/>
    <a:srgbClr val="C0504D"/>
    <a:srgbClr val="FF6600"/>
    <a:srgbClr val="E46C0A"/>
    <a:srgbClr val="008A3E"/>
    <a:srgbClr val="D0D8E8"/>
    <a:srgbClr val="558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A628B8-DC8C-49BB-9BE9-EC38FEC1FFF9}" v="1" dt="2026-08-06T05:43:45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467" autoAdjust="0"/>
  </p:normalViewPr>
  <p:slideViewPr>
    <p:cSldViewPr snapToGrid="0" snapToObjects="1">
      <p:cViewPr varScale="1">
        <p:scale>
          <a:sx n="124" d="100"/>
          <a:sy n="124" d="100"/>
        </p:scale>
        <p:origin x="1260" y="366"/>
      </p:cViewPr>
      <p:guideLst>
        <p:guide orient="horz" pos="162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n Thin" userId="63633079-6ac7-4567-9703-1f23c628eeeb" providerId="ADAL" clId="{4446658F-92F7-4F43-9BC8-BC1E6CF6938B}"/>
    <pc:docChg chg="modSld">
      <pc:chgData name="Thin Thin" userId="63633079-6ac7-4567-9703-1f23c628eeeb" providerId="ADAL" clId="{4446658F-92F7-4F43-9BC8-BC1E6CF6938B}" dt="2026-08-06T05:44:07.856" v="7" actId="20577"/>
      <pc:docMkLst>
        <pc:docMk/>
      </pc:docMkLst>
      <pc:sldChg chg="modSp mod">
        <pc:chgData name="Thin Thin" userId="63633079-6ac7-4567-9703-1f23c628eeeb" providerId="ADAL" clId="{4446658F-92F7-4F43-9BC8-BC1E6CF6938B}" dt="2026-08-06T05:44:07.856" v="7" actId="20577"/>
        <pc:sldMkLst>
          <pc:docMk/>
          <pc:sldMk cId="2556872109" sldId="485"/>
        </pc:sldMkLst>
        <pc:spChg chg="mod">
          <ac:chgData name="Thin Thin" userId="63633079-6ac7-4567-9703-1f23c628eeeb" providerId="ADAL" clId="{4446658F-92F7-4F43-9BC8-BC1E6CF6938B}" dt="2026-08-06T05:44:07.856" v="7" actId="20577"/>
          <ac:spMkLst>
            <pc:docMk/>
            <pc:sldMk cId="2556872109" sldId="485"/>
            <ac:spMk id="13" creationId="{7D3A81E0-0E78-4BFA-82C2-425BAF69513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953BE4-3BFB-48E7-AAA1-06810F796CA2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SG"/>
        </a:p>
      </dgm:t>
    </dgm:pt>
    <dgm:pt modelId="{18C46265-6A17-4D6D-A06C-0BA15B3A742D}">
      <dgm:prSet phldrT="[Text]" custT="1"/>
      <dgm:spPr>
        <a:ln>
          <a:solidFill>
            <a:schemeClr val="tx2"/>
          </a:solidFill>
        </a:ln>
      </dgm:spPr>
      <dgm:t>
        <a:bodyPr/>
        <a:lstStyle/>
        <a:p>
          <a:r>
            <a:rPr lang="en-SG" sz="1000" dirty="0"/>
            <a:t>Postgrad research students automatically enrolled in GP8003</a:t>
          </a:r>
        </a:p>
      </dgm:t>
    </dgm:pt>
    <dgm:pt modelId="{880C9602-B86A-415F-9F4E-ADDBDB6EBFC4}" type="parTrans" cxnId="{DDE8A1DD-402D-4345-BA17-ED67921BADFF}">
      <dgm:prSet/>
      <dgm:spPr/>
      <dgm:t>
        <a:bodyPr/>
        <a:lstStyle/>
        <a:p>
          <a:endParaRPr lang="en-SG"/>
        </a:p>
      </dgm:t>
    </dgm:pt>
    <dgm:pt modelId="{C20CDC34-B75F-49DC-A326-D4D5E43DA590}" type="sibTrans" cxnId="{DDE8A1DD-402D-4345-BA17-ED67921BADFF}">
      <dgm:prSet/>
      <dgm:spPr/>
      <dgm:t>
        <a:bodyPr/>
        <a:lstStyle/>
        <a:p>
          <a:endParaRPr lang="en-SG"/>
        </a:p>
      </dgm:t>
    </dgm:pt>
    <dgm:pt modelId="{EE3EADD5-45C9-407F-8F3F-A338296C82BF}">
      <dgm:prSet phldrT="[Text]" custT="1"/>
      <dgm:spPr>
        <a:ln>
          <a:solidFill>
            <a:schemeClr val="tx2"/>
          </a:solidFill>
        </a:ln>
      </dgm:spPr>
      <dgm:t>
        <a:bodyPr/>
        <a:lstStyle/>
        <a:p>
          <a:r>
            <a:rPr lang="en-SG" sz="1200" b="1" dirty="0">
              <a:solidFill>
                <a:srgbClr val="003399"/>
              </a:solidFill>
            </a:rPr>
            <a:t>11 Aug 2026</a:t>
          </a:r>
        </a:p>
        <a:p>
          <a:r>
            <a:rPr lang="en-SG" sz="1000" dirty="0"/>
            <a:t>GP8003 course site opens on </a:t>
          </a:r>
          <a:r>
            <a:rPr lang="en-SG" sz="1000" b="1" dirty="0"/>
            <a:t>NTULEARN</a:t>
          </a:r>
        </a:p>
      </dgm:t>
    </dgm:pt>
    <dgm:pt modelId="{5D8AA6B5-B9BC-434E-A76E-196DD978D77E}" type="parTrans" cxnId="{62B4481E-8CFD-42A2-8D4A-927AD6913CE5}">
      <dgm:prSet/>
      <dgm:spPr/>
      <dgm:t>
        <a:bodyPr/>
        <a:lstStyle/>
        <a:p>
          <a:endParaRPr lang="en-SG"/>
        </a:p>
      </dgm:t>
    </dgm:pt>
    <dgm:pt modelId="{1FED79B6-D9FE-4130-A01D-818F87385622}" type="sibTrans" cxnId="{62B4481E-8CFD-42A2-8D4A-927AD6913CE5}">
      <dgm:prSet/>
      <dgm:spPr/>
      <dgm:t>
        <a:bodyPr/>
        <a:lstStyle/>
        <a:p>
          <a:endParaRPr lang="en-SG"/>
        </a:p>
      </dgm:t>
    </dgm:pt>
    <dgm:pt modelId="{CFCBD23E-C824-4E36-AF13-41D93D1C6B86}">
      <dgm:prSet phldrT="[Text]" custT="1"/>
      <dgm:spPr>
        <a:ln>
          <a:solidFill>
            <a:schemeClr val="tx2"/>
          </a:solidFill>
        </a:ln>
      </dgm:spPr>
      <dgm:t>
        <a:bodyPr/>
        <a:lstStyle/>
        <a:p>
          <a:pPr>
            <a:buNone/>
          </a:pPr>
          <a:r>
            <a:rPr lang="en-US" sz="1000" kern="1200" dirty="0"/>
            <a:t>Students sign up for </a:t>
          </a:r>
          <a:br>
            <a:rPr lang="en-US" sz="1000" kern="1200" dirty="0"/>
          </a:br>
          <a:r>
            <a:rPr lang="en-US" sz="1000" b="1" i="1" kern="1200" dirty="0">
              <a:solidFill>
                <a:schemeClr val="tx1"/>
              </a:solidFill>
            </a:rPr>
            <a:t>one course track </a:t>
          </a:r>
          <a:br>
            <a:rPr lang="en-US" sz="1000" kern="1200" dirty="0"/>
          </a:br>
          <a:r>
            <a:rPr lang="en-US" sz="900" b="0" i="1" kern="1200" dirty="0">
              <a:solidFill>
                <a:srgbClr val="C00000"/>
              </a:solidFill>
            </a:rPr>
            <a:t>based on School / Supervisor recommendation</a:t>
          </a:r>
          <a:endParaRPr lang="en-SG" sz="900" kern="1200" dirty="0"/>
        </a:p>
      </dgm:t>
    </dgm:pt>
    <dgm:pt modelId="{F47430D0-6433-4BBE-9F2F-C3D7B885D73B}" type="parTrans" cxnId="{390CFEF5-66EE-4759-A963-55CD86F51BC2}">
      <dgm:prSet/>
      <dgm:spPr/>
      <dgm:t>
        <a:bodyPr/>
        <a:lstStyle/>
        <a:p>
          <a:endParaRPr lang="en-SG"/>
        </a:p>
      </dgm:t>
    </dgm:pt>
    <dgm:pt modelId="{5DC08B63-33C4-4EEF-BB58-1BA5FBD0004A}" type="sibTrans" cxnId="{390CFEF5-66EE-4759-A963-55CD86F51BC2}">
      <dgm:prSet/>
      <dgm:spPr/>
      <dgm:t>
        <a:bodyPr/>
        <a:lstStyle/>
        <a:p>
          <a:endParaRPr lang="en-SG"/>
        </a:p>
      </dgm:t>
    </dgm:pt>
    <dgm:pt modelId="{F3535869-DEC3-474C-A3EA-D51A9E6134EE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SG" sz="1000" dirty="0">
              <a:solidFill>
                <a:schemeClr val="tx1"/>
              </a:solidFill>
            </a:rPr>
            <a:t>Students complete </a:t>
          </a:r>
          <a:r>
            <a:rPr lang="en-SG" sz="1000" b="1" dirty="0">
              <a:solidFill>
                <a:schemeClr val="tx1"/>
              </a:solidFill>
            </a:rPr>
            <a:t>exam pre-requisites </a:t>
          </a:r>
          <a:r>
            <a:rPr lang="en-SG" sz="1000" b="1" dirty="0">
              <a:solidFill>
                <a:srgbClr val="FF0000"/>
              </a:solidFill>
            </a:rPr>
            <a:t>by 23 Oct 2026</a:t>
          </a:r>
        </a:p>
      </dgm:t>
    </dgm:pt>
    <dgm:pt modelId="{A566D5A7-4977-4330-AABE-02383A074345}" type="parTrans" cxnId="{7505969C-FA85-4156-95B4-8C90C7C9B76B}">
      <dgm:prSet/>
      <dgm:spPr/>
      <dgm:t>
        <a:bodyPr/>
        <a:lstStyle/>
        <a:p>
          <a:endParaRPr lang="en-SG"/>
        </a:p>
      </dgm:t>
    </dgm:pt>
    <dgm:pt modelId="{CE83BFA9-DABD-4DFD-985E-0CF87239EBBE}" type="sibTrans" cxnId="{7505969C-FA85-4156-95B4-8C90C7C9B76B}">
      <dgm:prSet/>
      <dgm:spPr/>
      <dgm:t>
        <a:bodyPr/>
        <a:lstStyle/>
        <a:p>
          <a:endParaRPr lang="en-SG"/>
        </a:p>
      </dgm:t>
    </dgm:pt>
    <dgm:pt modelId="{A8277456-2F29-40D7-858A-CB89CA169F7B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SG" sz="1200" b="1" kern="1200" dirty="0">
              <a:solidFill>
                <a:srgbClr val="003399"/>
              </a:solidFill>
              <a:latin typeface="Calibri"/>
              <a:ea typeface="+mn-ea"/>
              <a:cs typeface="+mn-cs"/>
            </a:rPr>
            <a:t>10 – 11 Nov 2026</a:t>
          </a:r>
        </a:p>
        <a:p>
          <a:r>
            <a:rPr lang="en-SG" sz="1000" kern="1200" dirty="0"/>
            <a:t>Online Final Exam</a:t>
          </a:r>
        </a:p>
      </dgm:t>
    </dgm:pt>
    <dgm:pt modelId="{1F4B1C85-4985-4CAF-A5FE-A65A85CA0C04}" type="sibTrans" cxnId="{3AE51DBB-7898-4B79-94B9-52759C305CAC}">
      <dgm:prSet/>
      <dgm:spPr/>
      <dgm:t>
        <a:bodyPr/>
        <a:lstStyle/>
        <a:p>
          <a:endParaRPr lang="en-SG"/>
        </a:p>
      </dgm:t>
    </dgm:pt>
    <dgm:pt modelId="{E702D761-70AA-4390-A1E9-9337BC0B9CF6}" type="parTrans" cxnId="{3AE51DBB-7898-4B79-94B9-52759C305CAC}">
      <dgm:prSet/>
      <dgm:spPr/>
      <dgm:t>
        <a:bodyPr/>
        <a:lstStyle/>
        <a:p>
          <a:endParaRPr lang="en-SG"/>
        </a:p>
      </dgm:t>
    </dgm:pt>
    <dgm:pt modelId="{ACE3062E-1E47-45DE-A163-20F7A4D20039}" type="pres">
      <dgm:prSet presAssocID="{AF953BE4-3BFB-48E7-AAA1-06810F796CA2}" presName="Name0" presStyleCnt="0">
        <dgm:presLayoutVars>
          <dgm:dir/>
          <dgm:resizeHandles val="exact"/>
        </dgm:presLayoutVars>
      </dgm:prSet>
      <dgm:spPr/>
    </dgm:pt>
    <dgm:pt modelId="{FDA5F099-EC1C-47C1-922E-82245D24751C}" type="pres">
      <dgm:prSet presAssocID="{18C46265-6A17-4D6D-A06C-0BA15B3A742D}" presName="node" presStyleLbl="node1" presStyleIdx="0" presStyleCnt="5" custScaleX="177782" custScaleY="118700" custLinFactNeighborX="-2111" custLinFactNeighborY="650">
        <dgm:presLayoutVars>
          <dgm:bulletEnabled val="1"/>
        </dgm:presLayoutVars>
      </dgm:prSet>
      <dgm:spPr/>
    </dgm:pt>
    <dgm:pt modelId="{437CF118-35F6-4629-B863-7DC3423226FE}" type="pres">
      <dgm:prSet presAssocID="{C20CDC34-B75F-49DC-A326-D4D5E43DA590}" presName="sibTrans" presStyleLbl="sibTrans2D1" presStyleIdx="0" presStyleCnt="4"/>
      <dgm:spPr/>
    </dgm:pt>
    <dgm:pt modelId="{CED4D264-256C-4B85-BA85-EAD7FDAC3005}" type="pres">
      <dgm:prSet presAssocID="{C20CDC34-B75F-49DC-A326-D4D5E43DA590}" presName="connectorText" presStyleLbl="sibTrans2D1" presStyleIdx="0" presStyleCnt="4"/>
      <dgm:spPr/>
    </dgm:pt>
    <dgm:pt modelId="{D6F4A0CC-EF75-4733-8541-9F907E47D3C4}" type="pres">
      <dgm:prSet presAssocID="{EE3EADD5-45C9-407F-8F3F-A338296C82BF}" presName="node" presStyleLbl="node1" presStyleIdx="1" presStyleCnt="5" custScaleX="177782" custScaleY="118700">
        <dgm:presLayoutVars>
          <dgm:bulletEnabled val="1"/>
        </dgm:presLayoutVars>
      </dgm:prSet>
      <dgm:spPr/>
    </dgm:pt>
    <dgm:pt modelId="{B98392D4-CD11-44CF-BCE2-D0B6A1969B66}" type="pres">
      <dgm:prSet presAssocID="{1FED79B6-D9FE-4130-A01D-818F87385622}" presName="sibTrans" presStyleLbl="sibTrans2D1" presStyleIdx="1" presStyleCnt="4"/>
      <dgm:spPr/>
    </dgm:pt>
    <dgm:pt modelId="{0DCB8608-55BE-4838-92D5-5DC83B2A7CD9}" type="pres">
      <dgm:prSet presAssocID="{1FED79B6-D9FE-4130-A01D-818F87385622}" presName="connectorText" presStyleLbl="sibTrans2D1" presStyleIdx="1" presStyleCnt="4"/>
      <dgm:spPr/>
    </dgm:pt>
    <dgm:pt modelId="{EBB767A2-F63B-4AC5-B2CE-069B07696548}" type="pres">
      <dgm:prSet presAssocID="{CFCBD23E-C824-4E36-AF13-41D93D1C6B86}" presName="node" presStyleLbl="node1" presStyleIdx="2" presStyleCnt="5" custScaleX="177782" custScaleY="118700" custLinFactNeighborX="837" custLinFactNeighborY="993">
        <dgm:presLayoutVars>
          <dgm:bulletEnabled val="1"/>
        </dgm:presLayoutVars>
      </dgm:prSet>
      <dgm:spPr/>
    </dgm:pt>
    <dgm:pt modelId="{340E0423-10D5-465E-9466-FDC304F893BB}" type="pres">
      <dgm:prSet presAssocID="{5DC08B63-33C4-4EEF-BB58-1BA5FBD0004A}" presName="sibTrans" presStyleLbl="sibTrans2D1" presStyleIdx="2" presStyleCnt="4"/>
      <dgm:spPr/>
    </dgm:pt>
    <dgm:pt modelId="{25BDBB41-B0D2-48DF-93EE-4F4D1E96FD3C}" type="pres">
      <dgm:prSet presAssocID="{5DC08B63-33C4-4EEF-BB58-1BA5FBD0004A}" presName="connectorText" presStyleLbl="sibTrans2D1" presStyleIdx="2" presStyleCnt="4"/>
      <dgm:spPr/>
    </dgm:pt>
    <dgm:pt modelId="{58149848-F48C-410F-ADE5-6618A8CD0AF7}" type="pres">
      <dgm:prSet presAssocID="{F3535869-DEC3-474C-A3EA-D51A9E6134EE}" presName="node" presStyleLbl="node1" presStyleIdx="3" presStyleCnt="5" custScaleX="177782" custScaleY="118700">
        <dgm:presLayoutVars>
          <dgm:bulletEnabled val="1"/>
        </dgm:presLayoutVars>
      </dgm:prSet>
      <dgm:spPr/>
    </dgm:pt>
    <dgm:pt modelId="{CD10E7DB-BAC1-42C3-888B-4A5390F9EC39}" type="pres">
      <dgm:prSet presAssocID="{CE83BFA9-DABD-4DFD-985E-0CF87239EBBE}" presName="sibTrans" presStyleLbl="sibTrans2D1" presStyleIdx="3" presStyleCnt="4"/>
      <dgm:spPr/>
    </dgm:pt>
    <dgm:pt modelId="{0EE10C2C-D184-45AA-8EC5-8AD128CA1D01}" type="pres">
      <dgm:prSet presAssocID="{CE83BFA9-DABD-4DFD-985E-0CF87239EBBE}" presName="connectorText" presStyleLbl="sibTrans2D1" presStyleIdx="3" presStyleCnt="4"/>
      <dgm:spPr/>
    </dgm:pt>
    <dgm:pt modelId="{73202AF0-A194-453C-9E00-D73E2CADA428}" type="pres">
      <dgm:prSet presAssocID="{A8277456-2F29-40D7-858A-CB89CA169F7B}" presName="node" presStyleLbl="node1" presStyleIdx="4" presStyleCnt="5" custScaleX="177782" custScaleY="118700">
        <dgm:presLayoutVars>
          <dgm:bulletEnabled val="1"/>
        </dgm:presLayoutVars>
      </dgm:prSet>
      <dgm:spPr/>
    </dgm:pt>
  </dgm:ptLst>
  <dgm:cxnLst>
    <dgm:cxn modelId="{9B816105-9951-4BE8-A880-D0F7048706DD}" type="presOf" srcId="{AF953BE4-3BFB-48E7-AAA1-06810F796CA2}" destId="{ACE3062E-1E47-45DE-A163-20F7A4D20039}" srcOrd="0" destOrd="0" presId="urn:microsoft.com/office/officeart/2005/8/layout/process1"/>
    <dgm:cxn modelId="{3949160C-A97C-45E9-B4CF-7497C299554C}" type="presOf" srcId="{CE83BFA9-DABD-4DFD-985E-0CF87239EBBE}" destId="{0EE10C2C-D184-45AA-8EC5-8AD128CA1D01}" srcOrd="1" destOrd="0" presId="urn:microsoft.com/office/officeart/2005/8/layout/process1"/>
    <dgm:cxn modelId="{62B4481E-8CFD-42A2-8D4A-927AD6913CE5}" srcId="{AF953BE4-3BFB-48E7-AAA1-06810F796CA2}" destId="{EE3EADD5-45C9-407F-8F3F-A338296C82BF}" srcOrd="1" destOrd="0" parTransId="{5D8AA6B5-B9BC-434E-A76E-196DD978D77E}" sibTransId="{1FED79B6-D9FE-4130-A01D-818F87385622}"/>
    <dgm:cxn modelId="{B621542C-C8AC-4A4B-A90B-75057824E67C}" type="presOf" srcId="{F3535869-DEC3-474C-A3EA-D51A9E6134EE}" destId="{58149848-F48C-410F-ADE5-6618A8CD0AF7}" srcOrd="0" destOrd="0" presId="urn:microsoft.com/office/officeart/2005/8/layout/process1"/>
    <dgm:cxn modelId="{D39D5E36-F65B-4C0C-8D80-3A3BDB8355E3}" type="presOf" srcId="{CE83BFA9-DABD-4DFD-985E-0CF87239EBBE}" destId="{CD10E7DB-BAC1-42C3-888B-4A5390F9EC39}" srcOrd="0" destOrd="0" presId="urn:microsoft.com/office/officeart/2005/8/layout/process1"/>
    <dgm:cxn modelId="{22330940-D40D-4B20-BFB7-4F8B23FA343A}" type="presOf" srcId="{C20CDC34-B75F-49DC-A326-D4D5E43DA590}" destId="{437CF118-35F6-4629-B863-7DC3423226FE}" srcOrd="0" destOrd="0" presId="urn:microsoft.com/office/officeart/2005/8/layout/process1"/>
    <dgm:cxn modelId="{7025D061-7650-444E-A59A-FAD854BD81AD}" type="presOf" srcId="{CFCBD23E-C824-4E36-AF13-41D93D1C6B86}" destId="{EBB767A2-F63B-4AC5-B2CE-069B07696548}" srcOrd="0" destOrd="0" presId="urn:microsoft.com/office/officeart/2005/8/layout/process1"/>
    <dgm:cxn modelId="{C8F7BE6D-AB12-41AC-B46C-65FBD5516A29}" type="presOf" srcId="{5DC08B63-33C4-4EEF-BB58-1BA5FBD0004A}" destId="{25BDBB41-B0D2-48DF-93EE-4F4D1E96FD3C}" srcOrd="1" destOrd="0" presId="urn:microsoft.com/office/officeart/2005/8/layout/process1"/>
    <dgm:cxn modelId="{714EAA56-E91A-4D5D-B33D-725CA9B5349D}" type="presOf" srcId="{C20CDC34-B75F-49DC-A326-D4D5E43DA590}" destId="{CED4D264-256C-4B85-BA85-EAD7FDAC3005}" srcOrd="1" destOrd="0" presId="urn:microsoft.com/office/officeart/2005/8/layout/process1"/>
    <dgm:cxn modelId="{DD7D5C57-E37F-43C8-A8B1-4EEAA61A1CC3}" type="presOf" srcId="{A8277456-2F29-40D7-858A-CB89CA169F7B}" destId="{73202AF0-A194-453C-9E00-D73E2CADA428}" srcOrd="0" destOrd="0" presId="urn:microsoft.com/office/officeart/2005/8/layout/process1"/>
    <dgm:cxn modelId="{99A4EC87-4C1E-4373-A8A5-2227EF707EF6}" type="presOf" srcId="{5DC08B63-33C4-4EEF-BB58-1BA5FBD0004A}" destId="{340E0423-10D5-465E-9466-FDC304F893BB}" srcOrd="0" destOrd="0" presId="urn:microsoft.com/office/officeart/2005/8/layout/process1"/>
    <dgm:cxn modelId="{7505969C-FA85-4156-95B4-8C90C7C9B76B}" srcId="{AF953BE4-3BFB-48E7-AAA1-06810F796CA2}" destId="{F3535869-DEC3-474C-A3EA-D51A9E6134EE}" srcOrd="3" destOrd="0" parTransId="{A566D5A7-4977-4330-AABE-02383A074345}" sibTransId="{CE83BFA9-DABD-4DFD-985E-0CF87239EBBE}"/>
    <dgm:cxn modelId="{6572D0A5-C03A-4368-B439-40C6FEB6A701}" type="presOf" srcId="{1FED79B6-D9FE-4130-A01D-818F87385622}" destId="{0DCB8608-55BE-4838-92D5-5DC83B2A7CD9}" srcOrd="1" destOrd="0" presId="urn:microsoft.com/office/officeart/2005/8/layout/process1"/>
    <dgm:cxn modelId="{A26478B1-46E3-4CB9-8532-5002FE7483F1}" type="presOf" srcId="{EE3EADD5-45C9-407F-8F3F-A338296C82BF}" destId="{D6F4A0CC-EF75-4733-8541-9F907E47D3C4}" srcOrd="0" destOrd="0" presId="urn:microsoft.com/office/officeart/2005/8/layout/process1"/>
    <dgm:cxn modelId="{3AE51DBB-7898-4B79-94B9-52759C305CAC}" srcId="{AF953BE4-3BFB-48E7-AAA1-06810F796CA2}" destId="{A8277456-2F29-40D7-858A-CB89CA169F7B}" srcOrd="4" destOrd="0" parTransId="{E702D761-70AA-4390-A1E9-9337BC0B9CF6}" sibTransId="{1F4B1C85-4985-4CAF-A5FE-A65A85CA0C04}"/>
    <dgm:cxn modelId="{DDE8A1DD-402D-4345-BA17-ED67921BADFF}" srcId="{AF953BE4-3BFB-48E7-AAA1-06810F796CA2}" destId="{18C46265-6A17-4D6D-A06C-0BA15B3A742D}" srcOrd="0" destOrd="0" parTransId="{880C9602-B86A-415F-9F4E-ADDBDB6EBFC4}" sibTransId="{C20CDC34-B75F-49DC-A326-D4D5E43DA590}"/>
    <dgm:cxn modelId="{D31ED3E3-D526-43CC-A5C6-2225BE90833E}" type="presOf" srcId="{18C46265-6A17-4D6D-A06C-0BA15B3A742D}" destId="{FDA5F099-EC1C-47C1-922E-82245D24751C}" srcOrd="0" destOrd="0" presId="urn:microsoft.com/office/officeart/2005/8/layout/process1"/>
    <dgm:cxn modelId="{390CFEF5-66EE-4759-A963-55CD86F51BC2}" srcId="{AF953BE4-3BFB-48E7-AAA1-06810F796CA2}" destId="{CFCBD23E-C824-4E36-AF13-41D93D1C6B86}" srcOrd="2" destOrd="0" parTransId="{F47430D0-6433-4BBE-9F2F-C3D7B885D73B}" sibTransId="{5DC08B63-33C4-4EEF-BB58-1BA5FBD0004A}"/>
    <dgm:cxn modelId="{5F62AEF7-AF1B-4B73-AEAD-FA60586CDEFE}" type="presOf" srcId="{1FED79B6-D9FE-4130-A01D-818F87385622}" destId="{B98392D4-CD11-44CF-BCE2-D0B6A1969B66}" srcOrd="0" destOrd="0" presId="urn:microsoft.com/office/officeart/2005/8/layout/process1"/>
    <dgm:cxn modelId="{7E09E3D6-0CD0-40DA-97B0-6C9A08D743E8}" type="presParOf" srcId="{ACE3062E-1E47-45DE-A163-20F7A4D20039}" destId="{FDA5F099-EC1C-47C1-922E-82245D24751C}" srcOrd="0" destOrd="0" presId="urn:microsoft.com/office/officeart/2005/8/layout/process1"/>
    <dgm:cxn modelId="{6806176E-975E-45B9-98D7-A4E2A03C93FD}" type="presParOf" srcId="{ACE3062E-1E47-45DE-A163-20F7A4D20039}" destId="{437CF118-35F6-4629-B863-7DC3423226FE}" srcOrd="1" destOrd="0" presId="urn:microsoft.com/office/officeart/2005/8/layout/process1"/>
    <dgm:cxn modelId="{E1CD5709-E049-4075-BC63-40F652C962A5}" type="presParOf" srcId="{437CF118-35F6-4629-B863-7DC3423226FE}" destId="{CED4D264-256C-4B85-BA85-EAD7FDAC3005}" srcOrd="0" destOrd="0" presId="urn:microsoft.com/office/officeart/2005/8/layout/process1"/>
    <dgm:cxn modelId="{68288887-697A-4055-8867-4BB4AA3F3CD8}" type="presParOf" srcId="{ACE3062E-1E47-45DE-A163-20F7A4D20039}" destId="{D6F4A0CC-EF75-4733-8541-9F907E47D3C4}" srcOrd="2" destOrd="0" presId="urn:microsoft.com/office/officeart/2005/8/layout/process1"/>
    <dgm:cxn modelId="{1A0FD1EE-3CBA-4F09-A15A-A45D94F6C68C}" type="presParOf" srcId="{ACE3062E-1E47-45DE-A163-20F7A4D20039}" destId="{B98392D4-CD11-44CF-BCE2-D0B6A1969B66}" srcOrd="3" destOrd="0" presId="urn:microsoft.com/office/officeart/2005/8/layout/process1"/>
    <dgm:cxn modelId="{DB719078-2C22-4F33-BC1D-54A2B4C8029E}" type="presParOf" srcId="{B98392D4-CD11-44CF-BCE2-D0B6A1969B66}" destId="{0DCB8608-55BE-4838-92D5-5DC83B2A7CD9}" srcOrd="0" destOrd="0" presId="urn:microsoft.com/office/officeart/2005/8/layout/process1"/>
    <dgm:cxn modelId="{0E634410-3453-45E3-ACB0-32C6816C56E9}" type="presParOf" srcId="{ACE3062E-1E47-45DE-A163-20F7A4D20039}" destId="{EBB767A2-F63B-4AC5-B2CE-069B07696548}" srcOrd="4" destOrd="0" presId="urn:microsoft.com/office/officeart/2005/8/layout/process1"/>
    <dgm:cxn modelId="{E3AD3633-6683-4ED7-9579-CC95AF21B265}" type="presParOf" srcId="{ACE3062E-1E47-45DE-A163-20F7A4D20039}" destId="{340E0423-10D5-465E-9466-FDC304F893BB}" srcOrd="5" destOrd="0" presId="urn:microsoft.com/office/officeart/2005/8/layout/process1"/>
    <dgm:cxn modelId="{A5BAFE8B-94DB-436B-A3B8-31B79BC944F8}" type="presParOf" srcId="{340E0423-10D5-465E-9466-FDC304F893BB}" destId="{25BDBB41-B0D2-48DF-93EE-4F4D1E96FD3C}" srcOrd="0" destOrd="0" presId="urn:microsoft.com/office/officeart/2005/8/layout/process1"/>
    <dgm:cxn modelId="{5ECD5B96-5FD4-4F0A-B694-560A9A6A5819}" type="presParOf" srcId="{ACE3062E-1E47-45DE-A163-20F7A4D20039}" destId="{58149848-F48C-410F-ADE5-6618A8CD0AF7}" srcOrd="6" destOrd="0" presId="urn:microsoft.com/office/officeart/2005/8/layout/process1"/>
    <dgm:cxn modelId="{BF8EF37B-BE6F-4514-8861-8EFBEE19F3A0}" type="presParOf" srcId="{ACE3062E-1E47-45DE-A163-20F7A4D20039}" destId="{CD10E7DB-BAC1-42C3-888B-4A5390F9EC39}" srcOrd="7" destOrd="0" presId="urn:microsoft.com/office/officeart/2005/8/layout/process1"/>
    <dgm:cxn modelId="{ADF478FF-AC18-46DD-9159-94E249554DA8}" type="presParOf" srcId="{CD10E7DB-BAC1-42C3-888B-4A5390F9EC39}" destId="{0EE10C2C-D184-45AA-8EC5-8AD128CA1D01}" srcOrd="0" destOrd="0" presId="urn:microsoft.com/office/officeart/2005/8/layout/process1"/>
    <dgm:cxn modelId="{915DA413-0228-4649-AB66-C47B34606AB4}" type="presParOf" srcId="{ACE3062E-1E47-45DE-A163-20F7A4D20039}" destId="{73202AF0-A194-453C-9E00-D73E2CADA42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F099-EC1C-47C1-922E-82245D24751C}">
      <dsp:nvSpPr>
        <dsp:cNvPr id="0" name=""/>
        <dsp:cNvSpPr/>
      </dsp:nvSpPr>
      <dsp:spPr>
        <a:xfrm>
          <a:off x="0" y="707627"/>
          <a:ext cx="1438594" cy="7919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 dirty="0"/>
            <a:t>Postgrad research students automatically enrolled in GP8003</a:t>
          </a:r>
        </a:p>
      </dsp:txBody>
      <dsp:txXfrm>
        <a:off x="23195" y="730822"/>
        <a:ext cx="1392204" cy="745557"/>
      </dsp:txXfrm>
    </dsp:sp>
    <dsp:sp modelId="{437CF118-35F6-4629-B863-7DC3423226FE}">
      <dsp:nvSpPr>
        <dsp:cNvPr id="0" name=""/>
        <dsp:cNvSpPr/>
      </dsp:nvSpPr>
      <dsp:spPr>
        <a:xfrm rot="21591560">
          <a:off x="1520552" y="1001081"/>
          <a:ext cx="173751" cy="20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800" kern="1200"/>
        </a:p>
      </dsp:txBody>
      <dsp:txXfrm>
        <a:off x="1520552" y="1041281"/>
        <a:ext cx="121626" cy="120407"/>
      </dsp:txXfrm>
    </dsp:sp>
    <dsp:sp modelId="{D6F4A0CC-EF75-4733-8541-9F907E47D3C4}">
      <dsp:nvSpPr>
        <dsp:cNvPr id="0" name=""/>
        <dsp:cNvSpPr/>
      </dsp:nvSpPr>
      <dsp:spPr>
        <a:xfrm>
          <a:off x="1766426" y="703290"/>
          <a:ext cx="1438594" cy="7919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200" b="1" kern="1200" dirty="0">
              <a:solidFill>
                <a:srgbClr val="003399"/>
              </a:solidFill>
            </a:rPr>
            <a:t>11 Aug 2026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 dirty="0"/>
            <a:t>GP8003 course site opens on </a:t>
          </a:r>
          <a:r>
            <a:rPr lang="en-SG" sz="1000" b="1" kern="1200" dirty="0"/>
            <a:t>NTULEARN</a:t>
          </a:r>
        </a:p>
      </dsp:txBody>
      <dsp:txXfrm>
        <a:off x="1789621" y="726485"/>
        <a:ext cx="1392204" cy="745557"/>
      </dsp:txXfrm>
    </dsp:sp>
    <dsp:sp modelId="{B98392D4-CD11-44CF-BCE2-D0B6A1969B66}">
      <dsp:nvSpPr>
        <dsp:cNvPr id="0" name=""/>
        <dsp:cNvSpPr/>
      </dsp:nvSpPr>
      <dsp:spPr>
        <a:xfrm rot="12904">
          <a:off x="3286616" y="1002255"/>
          <a:ext cx="172985" cy="20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800" kern="1200"/>
        </a:p>
      </dsp:txBody>
      <dsp:txXfrm>
        <a:off x="3286616" y="1042294"/>
        <a:ext cx="121090" cy="120407"/>
      </dsp:txXfrm>
    </dsp:sp>
    <dsp:sp modelId="{EBB767A2-F63B-4AC5-B2CE-069B07696548}">
      <dsp:nvSpPr>
        <dsp:cNvPr id="0" name=""/>
        <dsp:cNvSpPr/>
      </dsp:nvSpPr>
      <dsp:spPr>
        <a:xfrm>
          <a:off x="3531406" y="709915"/>
          <a:ext cx="1438594" cy="7919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Students sign up for </a:t>
          </a:r>
          <a:br>
            <a:rPr lang="en-US" sz="1000" kern="1200" dirty="0"/>
          </a:br>
          <a:r>
            <a:rPr lang="en-US" sz="1000" b="1" i="1" kern="1200" dirty="0">
              <a:solidFill>
                <a:schemeClr val="tx1"/>
              </a:solidFill>
            </a:rPr>
            <a:t>one course track </a:t>
          </a:r>
          <a:br>
            <a:rPr lang="en-US" sz="1000" kern="1200" dirty="0"/>
          </a:br>
          <a:r>
            <a:rPr lang="en-US" sz="900" b="0" i="1" kern="1200" dirty="0">
              <a:solidFill>
                <a:srgbClr val="C00000"/>
              </a:solidFill>
            </a:rPr>
            <a:t>based on School / Supervisor recommendation</a:t>
          </a:r>
          <a:endParaRPr lang="en-SG" sz="900" kern="1200" dirty="0"/>
        </a:p>
      </dsp:txBody>
      <dsp:txXfrm>
        <a:off x="3554601" y="733110"/>
        <a:ext cx="1392204" cy="745557"/>
      </dsp:txXfrm>
    </dsp:sp>
    <dsp:sp modelId="{340E0423-10D5-465E-9466-FDC304F893BB}">
      <dsp:nvSpPr>
        <dsp:cNvPr id="0" name=""/>
        <dsp:cNvSpPr/>
      </dsp:nvSpPr>
      <dsp:spPr>
        <a:xfrm rot="21587056">
          <a:off x="5050242" y="1002219"/>
          <a:ext cx="170113" cy="20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800" kern="1200"/>
        </a:p>
      </dsp:txBody>
      <dsp:txXfrm>
        <a:off x="5050242" y="1042451"/>
        <a:ext cx="119079" cy="120407"/>
      </dsp:txXfrm>
    </dsp:sp>
    <dsp:sp modelId="{58149848-F48C-410F-ADE5-6618A8CD0AF7}">
      <dsp:nvSpPr>
        <dsp:cNvPr id="0" name=""/>
        <dsp:cNvSpPr/>
      </dsp:nvSpPr>
      <dsp:spPr>
        <a:xfrm>
          <a:off x="5290968" y="703290"/>
          <a:ext cx="1438594" cy="7919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 dirty="0">
              <a:solidFill>
                <a:schemeClr val="tx1"/>
              </a:solidFill>
            </a:rPr>
            <a:t>Students complete </a:t>
          </a:r>
          <a:r>
            <a:rPr lang="en-SG" sz="1000" b="1" kern="1200" dirty="0">
              <a:solidFill>
                <a:schemeClr val="tx1"/>
              </a:solidFill>
            </a:rPr>
            <a:t>exam pre-requisites </a:t>
          </a:r>
          <a:r>
            <a:rPr lang="en-SG" sz="1000" b="1" kern="1200" dirty="0">
              <a:solidFill>
                <a:srgbClr val="FF0000"/>
              </a:solidFill>
            </a:rPr>
            <a:t>by 23 Oct 2026</a:t>
          </a:r>
        </a:p>
      </dsp:txBody>
      <dsp:txXfrm>
        <a:off x="5314163" y="726485"/>
        <a:ext cx="1392204" cy="745557"/>
      </dsp:txXfrm>
    </dsp:sp>
    <dsp:sp modelId="{CD10E7DB-BAC1-42C3-888B-4A5390F9EC39}">
      <dsp:nvSpPr>
        <dsp:cNvPr id="0" name=""/>
        <dsp:cNvSpPr/>
      </dsp:nvSpPr>
      <dsp:spPr>
        <a:xfrm>
          <a:off x="6810481" y="998924"/>
          <a:ext cx="171548" cy="20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800" kern="1200"/>
        </a:p>
      </dsp:txBody>
      <dsp:txXfrm>
        <a:off x="6810481" y="1039060"/>
        <a:ext cx="120084" cy="120407"/>
      </dsp:txXfrm>
    </dsp:sp>
    <dsp:sp modelId="{73202AF0-A194-453C-9E00-D73E2CADA428}">
      <dsp:nvSpPr>
        <dsp:cNvPr id="0" name=""/>
        <dsp:cNvSpPr/>
      </dsp:nvSpPr>
      <dsp:spPr>
        <a:xfrm>
          <a:off x="7053239" y="703290"/>
          <a:ext cx="1438594" cy="7919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200" b="1" kern="1200" dirty="0">
              <a:solidFill>
                <a:srgbClr val="003399"/>
              </a:solidFill>
              <a:latin typeface="Calibri"/>
              <a:ea typeface="+mn-ea"/>
              <a:cs typeface="+mn-cs"/>
            </a:rPr>
            <a:t>10 – 11 Nov 2026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 dirty="0"/>
            <a:t>Online Final Exam</a:t>
          </a:r>
        </a:p>
      </dsp:txBody>
      <dsp:txXfrm>
        <a:off x="7076434" y="726485"/>
        <a:ext cx="1392204" cy="745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C5B3-379E-EF40-A0D2-38E640436CC2}" type="datetimeFigureOut">
              <a:rPr lang="en-US" smtClean="0">
                <a:latin typeface="Arial"/>
              </a:rPr>
              <a:t>8/6/2026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29101-7F9C-2D47-B95D-7561785BF174}" type="slidenum">
              <a:rPr lang="en-US" smtClean="0">
                <a:latin typeface="Arial"/>
              </a:rPr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117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7E9ED-A760-4679-8062-1F7D38BDB73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F57BE-8587-462C-8C2D-659B6695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295B5-9162-46BB-D035-1108CAF1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3B3F0C-E0DD-BB48-4A44-5733D7D1A1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5DDF7E-6353-6ED0-A028-EB07190C7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sz="12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ED30B-25BC-5133-9C5A-441D560C5E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F57BE-8587-462C-8C2D-659B669536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2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0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4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5176"/>
            <a:ext cx="82296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80035"/>
            <a:ext cx="82296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3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24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71068"/>
            <a:ext cx="4040188" cy="27213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9124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71068"/>
            <a:ext cx="4041775" cy="27213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9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4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8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91463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91464"/>
            <a:ext cx="5111750" cy="40486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3860"/>
            <a:ext cx="3008313" cy="304625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7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C899-6CEC-9548-B06D-7E1EB6F78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62B1-0B0F-0246-9532-09536BC2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99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2272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6896"/>
            <a:ext cx="8229600" cy="2907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36153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9F1CC899-6CEC-9548-B06D-7E1EB6F78CA3}" type="datetimeFigureOut">
              <a:rPr lang="en-US" smtClean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36153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36153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8E6562B1-0B0F-0246-9532-09536BC2AE5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2191"/>
            <a:ext cx="9144000" cy="2868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C0FD82-02A1-0C0B-15CC-FD2BBE285A9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879850" y="4927600"/>
            <a:ext cx="1409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SG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Classification: Restricted</a:t>
            </a:r>
          </a:p>
        </p:txBody>
      </p:sp>
    </p:spTree>
    <p:extLst>
      <p:ext uri="{BB962C8B-B14F-4D97-AF65-F5344CB8AC3E}">
        <p14:creationId xmlns:p14="http://schemas.microsoft.com/office/powerpoint/2010/main" val="67193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hyperlink" Target="https://entuedu.sharepoint.com/sites/Student/research/rieo/SitePages/Access-Guides-for-Student-ERIC-Courses.aspx" TargetMode="External"/><Relationship Id="rId7" Type="http://schemas.openxmlformats.org/officeDocument/2006/relationships/diagramLayout" Target="../diagrams/layout1.xml"/><Relationship Id="rId12" Type="http://schemas.openxmlformats.org/officeDocument/2006/relationships/hyperlink" Target="mailto:rieo@ntu.edu.s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hyperlink" Target="https://entuedu.sharepoint.com/sites/Intranet/research/rieo/Shared%20Documents/RI/Epigeum%20Research%20Integrity%20Course%20(RI-ERIC)%20-%20Summary%20of%205%20Programmes.pdf?CID=66b9559f-dbc1-49e2-bf04-bc2876554a09" TargetMode="External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openxmlformats.org/officeDocument/2006/relationships/hyperlink" Target="https://entuedu.sharepoint.com/sites/Student/research/rieo/SitePages/ERWA01-.aspx" TargetMode="External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F7D89-E790-D2DE-5F33-69F2E1F30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7267D42-7CA1-0844-5DEF-65ECA5D70502}"/>
              </a:ext>
            </a:extLst>
          </p:cNvPr>
          <p:cNvSpPr/>
          <p:nvPr/>
        </p:nvSpPr>
        <p:spPr>
          <a:xfrm>
            <a:off x="3445606" y="4000416"/>
            <a:ext cx="5367169" cy="537345"/>
          </a:xfrm>
          <a:prstGeom prst="roundRect">
            <a:avLst/>
          </a:prstGeom>
          <a:solidFill>
            <a:srgbClr val="EEECE1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1400" b="1" u="sng" dirty="0">
                <a:solidFill>
                  <a:schemeClr val="tx1"/>
                </a:solidFill>
              </a:rPr>
              <a:t>Resources: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SG" sz="1000" dirty="0">
                <a:solidFill>
                  <a:schemeClr val="tx1"/>
                </a:solidFill>
                <a:hlinkClick r:id="rId3"/>
              </a:rPr>
              <a:t>Course Access Guide</a:t>
            </a:r>
            <a:endParaRPr lang="en-SG" sz="10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SG" sz="1000" dirty="0">
                <a:solidFill>
                  <a:schemeClr val="tx1"/>
                </a:solidFill>
                <a:hlinkClick r:id="rId4"/>
              </a:rPr>
              <a:t>FAQs page</a:t>
            </a:r>
            <a:r>
              <a:rPr lang="en-SG" sz="1000" dirty="0">
                <a:solidFill>
                  <a:schemeClr val="tx1"/>
                </a:solidFill>
              </a:rPr>
              <a:t> – includes information on </a:t>
            </a:r>
            <a:r>
              <a:rPr lang="en-SG" sz="1000" i="1" dirty="0">
                <a:solidFill>
                  <a:schemeClr val="tx1"/>
                </a:solidFill>
              </a:rPr>
              <a:t>Exam Pre-requisites</a:t>
            </a:r>
            <a:r>
              <a:rPr lang="en-SG" sz="1000" dirty="0">
                <a:solidFill>
                  <a:schemeClr val="tx1"/>
                </a:solidFill>
              </a:rPr>
              <a:t> and </a:t>
            </a:r>
            <a:r>
              <a:rPr lang="en-SG" sz="1000" i="1" dirty="0">
                <a:solidFill>
                  <a:schemeClr val="tx1"/>
                </a:solidFill>
              </a:rPr>
              <a:t>Trial Quizzes</a:t>
            </a:r>
            <a:endParaRPr lang="en-S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58E04A-52CC-244F-DF63-5CAF3599E2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545"/>
          <a:stretch>
            <a:fillRect/>
          </a:stretch>
        </p:blipFill>
        <p:spPr>
          <a:xfrm>
            <a:off x="273713" y="2035346"/>
            <a:ext cx="2571069" cy="196214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33F9C57-8628-B3D8-91C1-5E8472A9F9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5268071"/>
              </p:ext>
            </p:extLst>
          </p:nvPr>
        </p:nvGraphicFramePr>
        <p:xfrm>
          <a:off x="324005" y="84100"/>
          <a:ext cx="8495989" cy="2198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Title 2">
            <a:extLst>
              <a:ext uri="{FF2B5EF4-FFF2-40B4-BE49-F238E27FC236}">
                <a16:creationId xmlns:a16="http://schemas.microsoft.com/office/drawing/2014/main" id="{7D3A81E0-0E78-4BFA-82C2-425BAF695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004"/>
            <a:ext cx="9144000" cy="366216"/>
          </a:xfrm>
          <a:solidFill>
            <a:srgbClr val="181C62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SG" altLang="en-US" sz="2200" b="1">
                <a:solidFill>
                  <a:schemeClr val="bg1"/>
                </a:solidFill>
                <a:ea typeface="ＭＳ Ｐゴシック" charset="0"/>
              </a:rPr>
              <a:t>GP8003 (</a:t>
            </a:r>
            <a:r>
              <a:rPr lang="en-SG" sz="2200" b="1" i="1">
                <a:solidFill>
                  <a:schemeClr val="bg1"/>
                </a:solidFill>
              </a:rPr>
              <a:t>formerly ERWA01)</a:t>
            </a:r>
            <a:r>
              <a:rPr lang="en-SG" altLang="en-US" sz="2200" b="1">
                <a:solidFill>
                  <a:schemeClr val="bg1"/>
                </a:solidFill>
                <a:ea typeface="ＭＳ Ｐゴシック" charset="0"/>
              </a:rPr>
              <a:t> </a:t>
            </a:r>
            <a:r>
              <a:rPr lang="en-SG" altLang="en-US" sz="2200" b="1" dirty="0">
                <a:solidFill>
                  <a:schemeClr val="bg1"/>
                </a:solidFill>
                <a:ea typeface="ＭＳ Ｐゴシック" charset="0"/>
              </a:rPr>
              <a:t>Workflow for AY26/27 Sem 1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FC80B91-AD92-B04B-E283-5C39813E02F5}"/>
              </a:ext>
            </a:extLst>
          </p:cNvPr>
          <p:cNvSpPr/>
          <p:nvPr/>
        </p:nvSpPr>
        <p:spPr>
          <a:xfrm>
            <a:off x="1685112" y="1747892"/>
            <a:ext cx="1540889" cy="32454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Course Track Options under GP8003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443FEAD-2127-7F77-0771-D51210483A12}"/>
              </a:ext>
            </a:extLst>
          </p:cNvPr>
          <p:cNvGraphicFramePr>
            <a:graphicFrameLocks noGrp="1"/>
          </p:cNvGraphicFramePr>
          <p:nvPr/>
        </p:nvGraphicFramePr>
        <p:xfrm>
          <a:off x="3445607" y="1747519"/>
          <a:ext cx="5367168" cy="2170420"/>
        </p:xfrm>
        <a:graphic>
          <a:graphicData uri="http://schemas.openxmlformats.org/drawingml/2006/table">
            <a:tbl>
              <a:tblPr bandRow="1">
                <a:tableStyleId>{85BE263C-DBD7-4A20-BB59-AAB30ACAA65A}</a:tableStyleId>
              </a:tblPr>
              <a:tblGrid>
                <a:gridCol w="1128822">
                  <a:extLst>
                    <a:ext uri="{9D8B030D-6E8A-4147-A177-3AD203B41FA5}">
                      <a16:colId xmlns:a16="http://schemas.microsoft.com/office/drawing/2014/main" val="3286029827"/>
                    </a:ext>
                  </a:extLst>
                </a:gridCol>
                <a:gridCol w="4238346">
                  <a:extLst>
                    <a:ext uri="{9D8B030D-6E8A-4147-A177-3AD203B41FA5}">
                      <a16:colId xmlns:a16="http://schemas.microsoft.com/office/drawing/2014/main" val="2770005806"/>
                    </a:ext>
                  </a:extLst>
                </a:gridCol>
              </a:tblGrid>
              <a:tr h="193053">
                <a:tc gridSpan="2">
                  <a:txBody>
                    <a:bodyPr/>
                    <a:lstStyle/>
                    <a:p>
                      <a:pPr algn="ctr"/>
                      <a:r>
                        <a:rPr lang="en-SG" sz="1200" b="0" u="sng" dirty="0"/>
                        <a:t>Examination Details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42313"/>
                  </a:ext>
                </a:extLst>
              </a:tr>
              <a:tr h="386106">
                <a:tc>
                  <a:txBody>
                    <a:bodyPr/>
                    <a:lstStyle/>
                    <a:p>
                      <a:pPr algn="l"/>
                      <a:r>
                        <a:rPr lang="en-SG" sz="1200" i="1" dirty="0"/>
                        <a:t>Date:</a:t>
                      </a:r>
                      <a:endParaRPr lang="en-SG" sz="12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1200" b="1" dirty="0">
                          <a:solidFill>
                            <a:srgbClr val="FF0000"/>
                          </a:solidFill>
                        </a:rPr>
                        <a:t>10 – 11 Nov 2026</a:t>
                      </a:r>
                    </a:p>
                    <a:p>
                      <a:r>
                        <a:rPr lang="en-SG" sz="900" b="0" dirty="0">
                          <a:solidFill>
                            <a:schemeClr val="tx1"/>
                          </a:solidFill>
                        </a:rPr>
                        <a:t>(Final examination components will be available on GP8003 course site from </a:t>
                      </a:r>
                      <a:r>
                        <a:rPr lang="en-SG" sz="900" b="1" dirty="0">
                          <a:solidFill>
                            <a:schemeClr val="tx1"/>
                          </a:solidFill>
                        </a:rPr>
                        <a:t>10 Nov 2.00pm – 11 Nov 2.00pm</a:t>
                      </a:r>
                      <a:r>
                        <a:rPr lang="en-SG" sz="9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441901"/>
                  </a:ext>
                </a:extLst>
              </a:tr>
              <a:tr h="280660">
                <a:tc>
                  <a:txBody>
                    <a:bodyPr/>
                    <a:lstStyle/>
                    <a:p>
                      <a:pPr algn="l"/>
                      <a:r>
                        <a:rPr lang="en-SG" sz="1200" i="1" dirty="0"/>
                        <a:t>Format:</a:t>
                      </a:r>
                      <a:endParaRPr lang="en-SG" sz="12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1200" dirty="0"/>
                        <a:t>Online examination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215130"/>
                  </a:ext>
                </a:extLst>
              </a:tr>
              <a:tr h="280660">
                <a:tc>
                  <a:txBody>
                    <a:bodyPr/>
                    <a:lstStyle/>
                    <a:p>
                      <a:pPr algn="l"/>
                      <a:r>
                        <a:rPr lang="en-SG" sz="1200" b="0" i="1" dirty="0"/>
                        <a:t>Passing requirements: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rtl="0" fontAlgn="ctr">
                        <a:buFont typeface="+mj-lt"/>
                        <a:buAutoNum type="arabicPeriod"/>
                      </a:pPr>
                      <a:r>
                        <a:rPr lang="en-SG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 Course Quiz (16 questions)</a:t>
                      </a:r>
                      <a:r>
                        <a:rPr lang="en-SG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SG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SG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Minimum passing score is 13 </a:t>
                      </a:r>
                    </a:p>
                    <a:p>
                      <a:pPr marL="228600" indent="-228600" rtl="0" fontAlgn="ctr">
                        <a:buFont typeface="+mj-lt"/>
                        <a:buAutoNum type="arabicPeriod"/>
                      </a:pPr>
                      <a:r>
                        <a:rPr lang="en-SG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Track Specific Quiz (16 questions) </a:t>
                      </a:r>
                      <a:r>
                        <a:rPr lang="en-SG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en-SG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Minimum passing score is 13 </a:t>
                      </a:r>
                      <a:endParaRPr lang="en-SG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SG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 Evaluation Survey </a:t>
                      </a:r>
                      <a:r>
                        <a:rPr lang="en-SG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All survey questions must be answered.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br>
                        <a:rPr lang="en-SG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SG" sz="9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*Failure to meet the passing requirements will result in </a:t>
                      </a:r>
                      <a:r>
                        <a:rPr lang="en-SG" sz="900" b="1" i="1" dirty="0">
                          <a:solidFill>
                            <a:srgbClr val="FF0000"/>
                          </a:solidFill>
                        </a:rPr>
                        <a:t>a 'Fail' grade </a:t>
                      </a:r>
                      <a:r>
                        <a:rPr lang="en-SG" sz="900" i="1" dirty="0"/>
                        <a:t>on your transcript, and you will be required to retake the course in the following semester.</a:t>
                      </a:r>
                      <a:endParaRPr lang="en-SG" sz="1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3914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1B55E1-A789-9C36-58C5-E66DC1B2CDF8}"/>
              </a:ext>
            </a:extLst>
          </p:cNvPr>
          <p:cNvSpPr txBox="1"/>
          <p:nvPr/>
        </p:nvSpPr>
        <p:spPr>
          <a:xfrm>
            <a:off x="324005" y="414889"/>
            <a:ext cx="2452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00" b="1" dirty="0">
                <a:solidFill>
                  <a:srgbClr val="7030A0"/>
                </a:solidFill>
              </a:rPr>
              <a:t>Course Code	: </a:t>
            </a:r>
            <a:r>
              <a:rPr lang="en-SG" sz="1100" b="1" u="sng" dirty="0"/>
              <a:t>26S1-GP8003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475A40-9232-C7DC-F8BC-2C6E722EFEB8}"/>
              </a:ext>
            </a:extLst>
          </p:cNvPr>
          <p:cNvSpPr txBox="1"/>
          <p:nvPr/>
        </p:nvSpPr>
        <p:spPr>
          <a:xfrm>
            <a:off x="94974" y="3982856"/>
            <a:ext cx="2910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000" i="1" dirty="0">
                <a:hlinkClick r:id="rId11"/>
              </a:rPr>
              <a:t>See subject areas covered by each track</a:t>
            </a:r>
            <a:endParaRPr lang="en-SG" sz="1000" i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DFCA58-B032-C7DD-6F97-5CACC765F913}"/>
              </a:ext>
            </a:extLst>
          </p:cNvPr>
          <p:cNvSpPr txBox="1"/>
          <p:nvPr/>
        </p:nvSpPr>
        <p:spPr>
          <a:xfrm>
            <a:off x="2470210" y="414889"/>
            <a:ext cx="4891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00" b="1" dirty="0">
                <a:solidFill>
                  <a:srgbClr val="7030A0"/>
                </a:solidFill>
              </a:rPr>
              <a:t>Course Title	: </a:t>
            </a:r>
            <a:r>
              <a:rPr lang="en-SG" sz="1100" b="1" u="sng" dirty="0"/>
              <a:t>EPIGEUM RESEARCH INTEGRITY COURSE</a:t>
            </a:r>
            <a:endParaRPr lang="en-SG" dirty="0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09AE7DC-B540-C4CD-A419-4D06FDC43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290803"/>
              </p:ext>
            </p:extLst>
          </p:nvPr>
        </p:nvGraphicFramePr>
        <p:xfrm>
          <a:off x="4464599" y="4555046"/>
          <a:ext cx="2823668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668">
                  <a:extLst>
                    <a:ext uri="{9D8B030D-6E8A-4147-A177-3AD203B41FA5}">
                      <a16:colId xmlns:a16="http://schemas.microsoft.com/office/drawing/2014/main" val="1924726578"/>
                    </a:ext>
                  </a:extLst>
                </a:gridCol>
              </a:tblGrid>
              <a:tr h="201342">
                <a:tc>
                  <a:txBody>
                    <a:bodyPr/>
                    <a:lstStyle/>
                    <a:p>
                      <a:pPr algn="ctr"/>
                      <a:r>
                        <a:rPr lang="en-SG" sz="1100" b="1" u="none" dirty="0">
                          <a:solidFill>
                            <a:schemeClr val="tx1"/>
                          </a:solidFill>
                        </a:rPr>
                        <a:t>Have Questions? </a:t>
                      </a:r>
                      <a:r>
                        <a:rPr lang="en-SG" sz="1000" b="0" u="none" dirty="0">
                          <a:solidFill>
                            <a:schemeClr val="tx1"/>
                          </a:solidFill>
                        </a:rPr>
                        <a:t>Email us at </a:t>
                      </a:r>
                      <a:r>
                        <a:rPr lang="en-SG" sz="1000" b="0" u="sng" dirty="0">
                          <a:solidFill>
                            <a:schemeClr val="tx1"/>
                          </a:solidFill>
                          <a:hlinkClick r:id="rId12"/>
                        </a:rPr>
                        <a:t>rieo@ntu.edu.sg</a:t>
                      </a:r>
                      <a:endParaRPr lang="en-SG" sz="800" b="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522395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4A900EC-4442-463E-B2D1-543A2EF4ABBE}"/>
              </a:ext>
            </a:extLst>
          </p:cNvPr>
          <p:cNvSpPr txBox="1"/>
          <p:nvPr/>
        </p:nvSpPr>
        <p:spPr>
          <a:xfrm>
            <a:off x="273713" y="4264466"/>
            <a:ext cx="30254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00" b="1" i="1" dirty="0"/>
              <a:t>Note</a:t>
            </a:r>
            <a:r>
              <a:rPr lang="en-SG" sz="1100" i="1" dirty="0"/>
              <a:t>: </a:t>
            </a:r>
            <a:r>
              <a:rPr lang="en-SG" sz="1000" i="1" dirty="0"/>
              <a:t>PGR students are required to complete </a:t>
            </a:r>
            <a:r>
              <a:rPr lang="en-SG" sz="1000" b="1" i="1" dirty="0"/>
              <a:t>ERWA02</a:t>
            </a:r>
            <a:r>
              <a:rPr lang="en-SG" sz="1000" i="1" dirty="0"/>
              <a:t> (a shorter refresher course) in Year 3.</a:t>
            </a:r>
          </a:p>
        </p:txBody>
      </p:sp>
    </p:spTree>
    <p:extLst>
      <p:ext uri="{BB962C8B-B14F-4D97-AF65-F5344CB8AC3E}">
        <p14:creationId xmlns:p14="http://schemas.microsoft.com/office/powerpoint/2010/main" val="255687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th_Settings xmlns="c7bbade4-e743-4d65-b1c1-d9507b400f8c" xsi:nil="true"/>
    <Members xmlns="c7bbade4-e743-4d65-b1c1-d9507b400f8c">
      <UserInfo>
        <DisplayName/>
        <AccountId xsi:nil="true"/>
        <AccountType/>
      </UserInfo>
    </Members>
    <Member_Groups xmlns="c7bbade4-e743-4d65-b1c1-d9507b400f8c">
      <UserInfo>
        <DisplayName/>
        <AccountId xsi:nil="true"/>
        <AccountType/>
      </UserInfo>
    </Member_Groups>
    <NotebookType xmlns="c7bbade4-e743-4d65-b1c1-d9507b400f8c" xsi:nil="true"/>
    <DefaultSectionNames xmlns="c7bbade4-e743-4d65-b1c1-d9507b400f8c" xsi:nil="true"/>
    <Self_Registration_Enabled xmlns="c7bbade4-e743-4d65-b1c1-d9507b400f8c" xsi:nil="true"/>
    <FolderType xmlns="c7bbade4-e743-4d65-b1c1-d9507b400f8c" xsi:nil="true"/>
    <lcf76f155ced4ddcb4097134ff3c332f xmlns="c7bbade4-e743-4d65-b1c1-d9507b400f8c">
      <Terms xmlns="http://schemas.microsoft.com/office/infopath/2007/PartnerControls"/>
    </lcf76f155ced4ddcb4097134ff3c332f>
    <AppVersion xmlns="c7bbade4-e743-4d65-b1c1-d9507b400f8c" xsi:nil="true"/>
    <TeamsChannelId xmlns="c7bbade4-e743-4d65-b1c1-d9507b400f8c" xsi:nil="true"/>
    <IsNotebookLocked xmlns="c7bbade4-e743-4d65-b1c1-d9507b400f8c" xsi:nil="true"/>
    <Templates xmlns="c7bbade4-e743-4d65-b1c1-d9507b400f8c" xsi:nil="true"/>
    <CultureName xmlns="c7bbade4-e743-4d65-b1c1-d9507b400f8c" xsi:nil="true"/>
    <Leaders xmlns="c7bbade4-e743-4d65-b1c1-d9507b400f8c">
      <UserInfo>
        <DisplayName/>
        <AccountId xsi:nil="true"/>
        <AccountType/>
      </UserInfo>
    </Leaders>
    <Distribution_Groups xmlns="c7bbade4-e743-4d65-b1c1-d9507b400f8c" xsi:nil="true"/>
    <Invited_Members xmlns="c7bbade4-e743-4d65-b1c1-d9507b400f8c" xsi:nil="true"/>
    <Teams_Channel_Section_Location xmlns="c7bbade4-e743-4d65-b1c1-d9507b400f8c" xsi:nil="true"/>
    <Has_Leaders_Only_SectionGroup xmlns="c7bbade4-e743-4d65-b1c1-d9507b400f8c" xsi:nil="true"/>
    <TaxCatchAll xmlns="a5da078d-6fb1-48e7-af41-dd9676657572" xsi:nil="true"/>
    <Owner xmlns="c7bbade4-e743-4d65-b1c1-d9507b400f8c">
      <UserInfo>
        <DisplayName/>
        <AccountId xsi:nil="true"/>
        <AccountType/>
      </UserInfo>
    </Owner>
    <LMS_Mappings xmlns="c7bbade4-e743-4d65-b1c1-d9507b400f8c" xsi:nil="true"/>
    <Invited_Leaders xmlns="c7bbade4-e743-4d65-b1c1-d9507b400f8c" xsi:nil="true"/>
    <Is_Collaboration_Space_Locked xmlns="c7bbade4-e743-4d65-b1c1-d9507b400f8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F7CA90EB7E95438F73D6E878448C52" ma:contentTypeVersion="39" ma:contentTypeDescription="Create a new document." ma:contentTypeScope="" ma:versionID="a99cdc8eac4c63331b2f311d13357784">
  <xsd:schema xmlns:xsd="http://www.w3.org/2001/XMLSchema" xmlns:xs="http://www.w3.org/2001/XMLSchema" xmlns:p="http://schemas.microsoft.com/office/2006/metadata/properties" xmlns:ns2="c7bbade4-e743-4d65-b1c1-d9507b400f8c" xmlns:ns3="a5da078d-6fb1-48e7-af41-dd9676657572" targetNamespace="http://schemas.microsoft.com/office/2006/metadata/properties" ma:root="true" ma:fieldsID="b5df24eb988b3e2274bc35ef0c9e2080" ns2:_="" ns3:_="">
    <xsd:import namespace="c7bbade4-e743-4d65-b1c1-d9507b400f8c"/>
    <xsd:import namespace="a5da078d-6fb1-48e7-af41-dd96766575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Teams_Channel_Section_Locatio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bade4-e743-4d65-b1c1-d9507b400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14" nillable="true" ma:displayName="Notebook Type" ma:internalName="NotebookType">
      <xsd:simpleType>
        <xsd:restriction base="dms:Text"/>
      </xsd:simpleType>
    </xsd:element>
    <xsd:element name="FolderType" ma:index="15" nillable="true" ma:displayName="Folder Type" ma:internalName="FolderType">
      <xsd:simpleType>
        <xsd:restriction base="dms:Text"/>
      </xsd:simpleType>
    </xsd:element>
    <xsd:element name="CultureName" ma:index="16" nillable="true" ma:displayName="Culture Name" ma:internalName="CultureName">
      <xsd:simpleType>
        <xsd:restriction base="dms:Text"/>
      </xsd:simpleType>
    </xsd:element>
    <xsd:element name="AppVersion" ma:index="17" nillable="true" ma:displayName="App Version" ma:internalName="AppVersion">
      <xsd:simpleType>
        <xsd:restriction base="dms:Text"/>
      </xsd:simpleType>
    </xsd:element>
    <xsd:element name="TeamsChannelId" ma:index="18" nillable="true" ma:displayName="Teams Channel Id" ma:internalName="TeamsChannelId">
      <xsd:simpleType>
        <xsd:restriction base="dms:Text"/>
      </xsd:simpleType>
    </xsd:element>
    <xsd:element name="Owner" ma:index="19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0" nillable="true" ma:displayName="Math Settings" ma:internalName="Math_Settings">
      <xsd:simpleType>
        <xsd:restriction base="dms:Text"/>
      </xsd:simpleType>
    </xsd:element>
    <xsd:element name="DefaultSectionNames" ma:index="2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2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23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4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5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6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7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8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9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30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32" nillable="true" ma:displayName="Is Collaboration Space Locked" ma:internalName="Is_Collaboration_Space_Locked">
      <xsd:simpleType>
        <xsd:restriction base="dms:Boolean"/>
      </xsd:simpleType>
    </xsd:element>
    <xsd:element name="IsNotebookLocked" ma:index="33" nillable="true" ma:displayName="Is Notebook Locked" ma:internalName="IsNotebookLocked">
      <xsd:simpleType>
        <xsd:restriction base="dms:Boolean"/>
      </xsd:simpleType>
    </xsd:element>
    <xsd:element name="Teams_Channel_Section_Location" ma:index="34" nillable="true" ma:displayName="Teams Channel Section Location" ma:internalName="Teams_Channel_Section_Location">
      <xsd:simpleType>
        <xsd:restriction base="dms:Text"/>
      </xsd:simpleType>
    </xsd:element>
    <xsd:element name="MediaServiceObjectDetectorVersions" ma:index="3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fbc49540-5c35-4aa1-8e74-ce79722717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4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4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4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4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a078d-6fb1-48e7-af41-dd96766575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8" nillable="true" ma:displayName="Taxonomy Catch All Column" ma:hidden="true" ma:list="{c0322530-8c89-4967-86e6-53cf8ddea07f}" ma:internalName="TaxCatchAll" ma:showField="CatchAllData" ma:web="a5da078d-6fb1-48e7-af41-dd96766575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9F3023-45F3-4B9C-AB6C-502BD1F36069}">
  <ds:schemaRefs>
    <ds:schemaRef ds:uri="http://schemas.microsoft.com/office/2006/metadata/properties"/>
    <ds:schemaRef ds:uri="http://schemas.microsoft.com/office/infopath/2007/PartnerControls"/>
    <ds:schemaRef ds:uri="c7bbade4-e743-4d65-b1c1-d9507b400f8c"/>
    <ds:schemaRef ds:uri="a5da078d-6fb1-48e7-af41-dd9676657572"/>
  </ds:schemaRefs>
</ds:datastoreItem>
</file>

<file path=customXml/itemProps2.xml><?xml version="1.0" encoding="utf-8"?>
<ds:datastoreItem xmlns:ds="http://schemas.openxmlformats.org/officeDocument/2006/customXml" ds:itemID="{A7ECA69D-1008-4336-937A-2FDA0CB3A4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B54830-940B-47CB-86EE-FE7672B8F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bade4-e743-4d65-b1c1-d9507b400f8c"/>
    <ds:schemaRef ds:uri="a5da078d-6fb1-48e7-af41-dd96766575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50c21bc-3d2a-497d-827c-1d1290406388}" enabled="1" method="Privileged" siteId="{15ce9348-be2a-462b-8fc0-e1765a9b204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7157</TotalTime>
  <Words>237</Words>
  <Application>Microsoft Office PowerPoint</Application>
  <PresentationFormat>On-screen Show (16:9)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Aptos</vt:lpstr>
      <vt:lpstr>Arial</vt:lpstr>
      <vt:lpstr>Calibri</vt:lpstr>
      <vt:lpstr>Office Theme</vt:lpstr>
      <vt:lpstr>GP8003 (formerly ERWA01) Workflow for AY26/27 Sem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Presenatation Title</dc:title>
  <dc:creator>B Elzer</dc:creator>
  <cp:lastModifiedBy>Thin Thin</cp:lastModifiedBy>
  <cp:revision>823</cp:revision>
  <cp:lastPrinted>2025-06-12T03:12:24Z</cp:lastPrinted>
  <dcterms:created xsi:type="dcterms:W3CDTF">2017-05-14T01:29:56Z</dcterms:created>
  <dcterms:modified xsi:type="dcterms:W3CDTF">2026-08-06T05:44:10Z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0x01010077F7CA90EB7E95438F73D6E878448C52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Theme:12</vt:lpwstr>
  </property>
  <property fmtid="{D5CDD505-2E9C-101B-9397-08002B2CF9AE}" pid="5" name="ClassificationContentMarkingFooterText">
    <vt:lpwstr>Classification: Restricted</vt:lpwstr>
  </property>
</Properties>
</file>