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5" r:id="rId5"/>
    <p:sldId id="256" r:id="rId6"/>
    <p:sldId id="262" r:id="rId7"/>
    <p:sldId id="257" r:id="rId8"/>
    <p:sldId id="258" r:id="rId9"/>
    <p:sldId id="259" r:id="rId10"/>
    <p:sldId id="264" r:id="rId11"/>
    <p:sldId id="263" r:id="rId12"/>
    <p:sldId id="261" r:id="rId13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874" y="4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0FAEE-F310-48FF-9B61-756CF8DF3A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7307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F54B1D-D682-4526-9A76-D6A01C6C19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118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913973-5747-4F65-BA1F-CD7FF65CAB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0473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DC3E7-5055-4896-AFDA-A6508A46E8E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535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E62901-8F6B-4847-9B7F-BEEE2F8F03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83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12ADBF-F360-475E-8383-346FB9E1D9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31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B35A9A-FA92-495F-AEE6-FA74429C96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2351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DD96EC-6ADF-4F45-848B-2E4C162E0F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489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2E96A3-4517-471B-B4C9-8A3FCD300F7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2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E1043D-350D-4901-876E-A33003D5C2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431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AF7B6E-1321-482A-AD42-5304A3A9CB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8699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50EA7C8-C540-430A-B0D2-F43A9371685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38300" y="990601"/>
            <a:ext cx="8915400" cy="860425"/>
          </a:xfrm>
        </p:spPr>
        <p:txBody>
          <a:bodyPr/>
          <a:lstStyle/>
          <a:p>
            <a:r>
              <a:rPr lang="en-SG" sz="2800" b="1" dirty="0">
                <a:solidFill>
                  <a:srgbClr val="FF0000"/>
                </a:solidFill>
              </a:rPr>
              <a:t>Points to note on the use of presentation template: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66900" y="2133600"/>
            <a:ext cx="8458200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AutoNum type="arabicParenR"/>
            </a:pPr>
            <a:r>
              <a:rPr lang="en-SG" dirty="0">
                <a:solidFill>
                  <a:srgbClr val="0070C0"/>
                </a:solidFill>
              </a:rPr>
              <a:t>Create a tagline so that reviewers can understand your project in a glance.</a:t>
            </a: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SG" dirty="0">
                <a:solidFill>
                  <a:srgbClr val="0070C0"/>
                </a:solidFill>
              </a:rPr>
              <a:t>Prepare your slides based on the content flow and answer the questions in the template. </a:t>
            </a:r>
            <a:r>
              <a:rPr lang="en-SG" dirty="0">
                <a:solidFill>
                  <a:srgbClr val="0070C0"/>
                </a:solidFill>
                <a:latin typeface="+mn-lt"/>
              </a:rPr>
              <a:t>Y</a:t>
            </a:r>
            <a:r>
              <a:rPr lang="en-SG" dirty="0">
                <a:solidFill>
                  <a:srgbClr val="0070C0"/>
                </a:solidFill>
                <a:effectLst/>
                <a:latin typeface="+mn-lt"/>
                <a:ea typeface="Times New Roman" panose="02020603050405020304" pitchFamily="18" charset="0"/>
              </a:rPr>
              <a:t>ou may change the sequence and/or include annexes after your 16 main slides to use as reference during Q&amp;A.</a:t>
            </a:r>
            <a:endParaRPr lang="en-SG" dirty="0">
              <a:solidFill>
                <a:srgbClr val="0070C0"/>
              </a:solidFill>
              <a:latin typeface="+mn-lt"/>
            </a:endParaRP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SG" dirty="0">
                <a:solidFill>
                  <a:srgbClr val="0070C0"/>
                </a:solidFill>
              </a:rPr>
              <a:t>Limit strictly to no more than 16 slides (including cover slide), with file size less than 50 MB. Any additional content should be prepared as backup slides. </a:t>
            </a:r>
          </a:p>
          <a:p>
            <a:pPr marL="342900" indent="-342900">
              <a:spcAft>
                <a:spcPts val="1200"/>
              </a:spcAft>
              <a:buAutoNum type="arabicParenR"/>
            </a:pPr>
            <a:r>
              <a:rPr lang="en-SG" dirty="0">
                <a:solidFill>
                  <a:srgbClr val="0070C0"/>
                </a:solidFill>
              </a:rPr>
              <a:t>Keep in mind that you have only 10 minutes for presentation and 10 minutes for Q&amp;A. </a:t>
            </a:r>
          </a:p>
          <a:p>
            <a:pPr algn="just">
              <a:spcAft>
                <a:spcPts val="1200"/>
              </a:spcAft>
            </a:pPr>
            <a:endParaRPr lang="en-US" dirty="0">
              <a:solidFill>
                <a:srgbClr val="00B050"/>
              </a:solidFill>
              <a:ea typeface="SimSu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70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"/>
          <p:cNvSpPr>
            <a:spLocks noChangeArrowheads="1"/>
          </p:cNvSpPr>
          <p:nvPr/>
        </p:nvSpPr>
        <p:spPr bwMode="auto">
          <a:xfrm>
            <a:off x="1828800" y="269423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400" dirty="0">
                <a:solidFill>
                  <a:schemeClr val="tx2"/>
                </a:solidFill>
              </a:rPr>
              <a:t>&lt;Project Title&gt;</a:t>
            </a:r>
          </a:p>
        </p:txBody>
      </p:sp>
      <p:sp>
        <p:nvSpPr>
          <p:cNvPr id="2051" name="Rectangle 11"/>
          <p:cNvSpPr>
            <a:spLocks noChangeArrowheads="1"/>
          </p:cNvSpPr>
          <p:nvPr/>
        </p:nvSpPr>
        <p:spPr bwMode="auto">
          <a:xfrm>
            <a:off x="2286000" y="4191001"/>
            <a:ext cx="517525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zh-CN" sz="2000" dirty="0">
                <a:ea typeface="SimSun" panose="02010600030101010101" pitchFamily="2" charset="-122"/>
              </a:rPr>
              <a:t>Principal Investigator :</a:t>
            </a:r>
          </a:p>
          <a:p>
            <a:pPr>
              <a:spcBef>
                <a:spcPct val="0"/>
              </a:spcBef>
            </a:pPr>
            <a:r>
              <a:rPr lang="en-GB" altLang="zh-CN" sz="2000" dirty="0">
                <a:ea typeface="SimSun" panose="02010600030101010101" pitchFamily="2" charset="-122"/>
              </a:rPr>
              <a:t> Team Member #1 </a:t>
            </a:r>
          </a:p>
          <a:p>
            <a:pPr>
              <a:spcBef>
                <a:spcPct val="0"/>
              </a:spcBef>
            </a:pPr>
            <a:r>
              <a:rPr lang="en-GB" altLang="zh-CN" sz="2000" dirty="0">
                <a:ea typeface="SimSun" panose="02010600030101010101" pitchFamily="2" charset="-122"/>
              </a:rPr>
              <a:t> Team Member #2 </a:t>
            </a:r>
          </a:p>
          <a:p>
            <a:pPr>
              <a:spcBef>
                <a:spcPct val="0"/>
              </a:spcBef>
            </a:pPr>
            <a:r>
              <a:rPr lang="en-GB" altLang="zh-CN" sz="2000" dirty="0">
                <a:ea typeface="SimSun" panose="02010600030101010101" pitchFamily="2" charset="-122"/>
              </a:rPr>
              <a:t> Team Member #3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zh-CN" sz="2000" dirty="0">
              <a:ea typeface="SimSun" panose="02010600030101010101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zh-CN" sz="2000" dirty="0">
                <a:ea typeface="SimSun" panose="02010600030101010101" pitchFamily="2" charset="-122"/>
              </a:rPr>
              <a:t>School / Institute :</a:t>
            </a:r>
          </a:p>
        </p:txBody>
      </p:sp>
      <p:sp>
        <p:nvSpPr>
          <p:cNvPr id="2052" name="Rectangle 11"/>
          <p:cNvSpPr>
            <a:spLocks noChangeArrowheads="1"/>
          </p:cNvSpPr>
          <p:nvPr/>
        </p:nvSpPr>
        <p:spPr bwMode="auto">
          <a:xfrm>
            <a:off x="1905001" y="1676401"/>
            <a:ext cx="8523287" cy="1985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zh-CN" sz="2000" i="1" dirty="0">
                <a:ea typeface="SimSun" panose="02010600030101010101" pitchFamily="2" charset="-122"/>
              </a:rPr>
              <a:t>Tagline suggestion: *</a:t>
            </a:r>
            <a:r>
              <a:rPr lang="en-GB" altLang="zh-CN" sz="1400" i="1" dirty="0">
                <a:ea typeface="SimSun" panose="02010600030101010101" pitchFamily="2" charset="-122"/>
              </a:rPr>
              <a:t>(you may create a better one)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altLang="zh-CN" sz="2400" dirty="0">
                <a:solidFill>
                  <a:srgbClr val="0070C0"/>
                </a:solidFill>
                <a:ea typeface="SimSun" panose="02010600030101010101" pitchFamily="2" charset="-122"/>
              </a:rPr>
              <a:t>Unlike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1400" u="sng" dirty="0">
                <a:ea typeface="SimSun" panose="02010600030101010101" pitchFamily="2" charset="-122"/>
              </a:rPr>
              <a:t>competing value proposition</a:t>
            </a:r>
            <a:r>
              <a:rPr lang="en-GB" altLang="zh-CN" sz="2400" dirty="0">
                <a:ea typeface="SimSun" panose="02010600030101010101" pitchFamily="2" charset="-122"/>
              </a:rPr>
              <a:t>, </a:t>
            </a:r>
            <a:r>
              <a:rPr lang="en-GB" altLang="zh-CN" sz="2400" dirty="0">
                <a:solidFill>
                  <a:srgbClr val="0070C0"/>
                </a:solidFill>
                <a:ea typeface="SimSun" panose="02010600030101010101" pitchFamily="2" charset="-122"/>
              </a:rPr>
              <a:t>our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1400" u="sng" dirty="0">
                <a:ea typeface="SimSun" panose="02010600030101010101" pitchFamily="2" charset="-122"/>
              </a:rPr>
              <a:t>(product &amp; services)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2400" dirty="0">
                <a:solidFill>
                  <a:srgbClr val="0070C0"/>
                </a:solidFill>
                <a:ea typeface="SimSun" panose="02010600030101010101" pitchFamily="2" charset="-122"/>
              </a:rPr>
              <a:t>help(s)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1400" u="sng" dirty="0">
                <a:ea typeface="SimSun" panose="02010600030101010101" pitchFamily="2" charset="-122"/>
              </a:rPr>
              <a:t>(customer segment)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2400" dirty="0">
                <a:solidFill>
                  <a:srgbClr val="0070C0"/>
                </a:solidFill>
                <a:ea typeface="SimSun" panose="02010600030101010101" pitchFamily="2" charset="-122"/>
              </a:rPr>
              <a:t>who want to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1400" u="sng" dirty="0">
                <a:ea typeface="SimSun" panose="02010600030101010101" pitchFamily="2" charset="-122"/>
              </a:rPr>
              <a:t>(jobs to be done)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2400" dirty="0">
                <a:solidFill>
                  <a:srgbClr val="0070C0"/>
                </a:solidFill>
                <a:ea typeface="SimSun" panose="02010600030101010101" pitchFamily="2" charset="-122"/>
              </a:rPr>
              <a:t>by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1400" u="sng" dirty="0">
                <a:ea typeface="SimSun" panose="02010600030101010101" pitchFamily="2" charset="-122"/>
              </a:rPr>
              <a:t>in your own verb, (e.g. reducing, avoiding)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2400" dirty="0">
                <a:solidFill>
                  <a:srgbClr val="0070C0"/>
                </a:solidFill>
                <a:ea typeface="SimSun" panose="02010600030101010101" pitchFamily="2" charset="-122"/>
              </a:rPr>
              <a:t>and</a:t>
            </a:r>
            <a:r>
              <a:rPr lang="en-GB" altLang="zh-CN" sz="2400" dirty="0">
                <a:ea typeface="SimSun" panose="02010600030101010101" pitchFamily="2" charset="-122"/>
              </a:rPr>
              <a:t> </a:t>
            </a:r>
            <a:r>
              <a:rPr lang="en-GB" altLang="zh-CN" sz="1400" u="sng" dirty="0">
                <a:ea typeface="SimSun" panose="02010600030101010101" pitchFamily="2" charset="-122"/>
              </a:rPr>
              <a:t>in your own verb, (e.g. increasing, accelerating).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57400" y="609600"/>
            <a:ext cx="3243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Market Opportunity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00" y="1524001"/>
            <a:ext cx="84582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SG" u="sng" dirty="0"/>
              <a:t>1) Customer ‘pain point’</a:t>
            </a:r>
          </a:p>
          <a:p>
            <a:pPr>
              <a:spcAft>
                <a:spcPts val="1200"/>
              </a:spcAft>
            </a:pPr>
            <a:r>
              <a:rPr lang="en-SG" dirty="0"/>
              <a:t>Clearly articulate your customer ‘pain point’ and why they would be willing to pay for such a solution.</a:t>
            </a:r>
          </a:p>
          <a:p>
            <a:pPr>
              <a:spcAft>
                <a:spcPts val="1200"/>
              </a:spcAft>
            </a:pPr>
            <a:endParaRPr lang="en-SG" dirty="0"/>
          </a:p>
          <a:p>
            <a:pPr>
              <a:spcAft>
                <a:spcPts val="1200"/>
              </a:spcAft>
            </a:pPr>
            <a:r>
              <a:rPr lang="en-SG" u="sng" dirty="0"/>
              <a:t>2) Position of Technology/Application</a:t>
            </a:r>
          </a:p>
          <a:p>
            <a:pPr algn="just">
              <a:spcAft>
                <a:spcPts val="1200"/>
              </a:spcAft>
            </a:pPr>
            <a:r>
              <a:rPr lang="en-GB" dirty="0">
                <a:ea typeface="SimSun"/>
                <a:cs typeface="Arial" panose="020B0604020202020204" pitchFamily="34" charset="0"/>
              </a:rPr>
              <a:t>Your technology is a/an:</a:t>
            </a:r>
          </a:p>
          <a:p>
            <a:pPr marL="271463" indent="-271463" algn="just">
              <a:spcAft>
                <a:spcPts val="1200"/>
              </a:spcAft>
            </a:pPr>
            <a:r>
              <a:rPr lang="en-GB" dirty="0">
                <a:ea typeface="SimSun"/>
                <a:cs typeface="Arial" panose="020B0604020202020204" pitchFamily="34" charset="0"/>
              </a:rPr>
              <a:t>a) Disrupter: Clearly differentiated new solution to existing problems.</a:t>
            </a:r>
          </a:p>
          <a:p>
            <a:pPr marL="271463" indent="-271463" algn="just">
              <a:spcAft>
                <a:spcPts val="1200"/>
              </a:spcAft>
            </a:pPr>
            <a:r>
              <a:rPr lang="en-US" dirty="0">
                <a:solidFill>
                  <a:schemeClr val="dk1"/>
                </a:solidFill>
                <a:cs typeface="Arial" panose="020B0604020202020204" pitchFamily="34" charset="0"/>
              </a:rPr>
              <a:t>b) “Me too”: But offers a very unique/differentiating, cost-effective and quick time-to-market solution.</a:t>
            </a:r>
          </a:p>
          <a:p>
            <a:pPr marL="271463" indent="-271463" algn="just">
              <a:spcAft>
                <a:spcPts val="1200"/>
              </a:spcAft>
            </a:pPr>
            <a:r>
              <a:rPr lang="en-US" dirty="0">
                <a:solidFill>
                  <a:schemeClr val="dk1"/>
                </a:solidFill>
                <a:cs typeface="Arial" panose="020B0604020202020204" pitchFamily="34" charset="0"/>
              </a:rPr>
              <a:t>c) Enhancer: Alternative solution with obvious value add.</a:t>
            </a:r>
          </a:p>
          <a:p>
            <a:pPr algn="just">
              <a:spcAft>
                <a:spcPts val="1200"/>
              </a:spcAft>
            </a:pPr>
            <a:endParaRPr lang="en-US" dirty="0">
              <a:solidFill>
                <a:schemeClr val="dk1"/>
              </a:solidFill>
              <a:ea typeface="SimSun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173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1371601"/>
            <a:ext cx="86868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u="sng" dirty="0">
                <a:solidFill>
                  <a:schemeClr val="dk1"/>
                </a:solidFill>
                <a:ea typeface="SimSun"/>
                <a:cs typeface="Arial" panose="020B0604020202020204" pitchFamily="34" charset="0"/>
              </a:rPr>
              <a:t>3) Addressable Market</a:t>
            </a:r>
            <a:endParaRPr lang="en-GB" u="sng" dirty="0">
              <a:ea typeface="SimSun"/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en-SG" dirty="0"/>
              <a:t>Total market size </a:t>
            </a:r>
            <a:r>
              <a:rPr lang="en-SG" dirty="0">
                <a:sym typeface="Wingdings" panose="05000000000000000000" pitchFamily="2" charset="2"/>
              </a:rPr>
              <a:t> total potential market  total addressable market</a:t>
            </a:r>
          </a:p>
          <a:p>
            <a:pPr algn="just">
              <a:spcAft>
                <a:spcPts val="1200"/>
              </a:spcAft>
            </a:pPr>
            <a:endParaRPr lang="en-SG" dirty="0"/>
          </a:p>
          <a:p>
            <a:pPr algn="just">
              <a:spcAft>
                <a:spcPts val="1200"/>
              </a:spcAft>
            </a:pPr>
            <a:r>
              <a:rPr lang="en-SG" dirty="0"/>
              <a:t>Are your customers within reach? </a:t>
            </a:r>
            <a:r>
              <a:rPr lang="en-US" dirty="0">
                <a:solidFill>
                  <a:schemeClr val="dk1"/>
                </a:solidFill>
                <a:cs typeface="Arial" panose="020B0604020202020204" pitchFamily="34" charset="0"/>
              </a:rPr>
              <a:t>Barriers to trade not prohibitive? Any costly regulatory hurdles to clear?</a:t>
            </a:r>
            <a:endParaRPr lang="en-SG" dirty="0"/>
          </a:p>
          <a:p>
            <a:pPr algn="just">
              <a:spcAft>
                <a:spcPts val="1200"/>
              </a:spcAft>
            </a:pPr>
            <a:endParaRPr lang="en-GB" u="sng" dirty="0">
              <a:ea typeface="SimSun"/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en-GB" u="sng" dirty="0">
                <a:ea typeface="SimSun"/>
                <a:cs typeface="Arial" panose="020B0604020202020204" pitchFamily="34" charset="0"/>
              </a:rPr>
              <a:t>4) Support from customer / industry</a:t>
            </a:r>
          </a:p>
          <a:p>
            <a:pPr algn="just">
              <a:spcAft>
                <a:spcPts val="1200"/>
              </a:spcAft>
            </a:pPr>
            <a:r>
              <a:rPr lang="en-GB" dirty="0">
                <a:ea typeface="SimSun"/>
                <a:cs typeface="Arial" panose="020B0604020202020204" pitchFamily="34" charset="0"/>
              </a:rPr>
              <a:t>Is customer / industry partner(s) willing to testbed? List your customer(s)/partner(s).</a:t>
            </a:r>
          </a:p>
          <a:p>
            <a:pPr algn="just">
              <a:spcAft>
                <a:spcPts val="1200"/>
              </a:spcAft>
            </a:pPr>
            <a:endParaRPr lang="en-GB" dirty="0">
              <a:ea typeface="SimSun"/>
              <a:cs typeface="Arial" panose="020B0604020202020204" pitchFamily="34" charset="0"/>
            </a:endParaRPr>
          </a:p>
          <a:p>
            <a:pPr algn="just">
              <a:spcAft>
                <a:spcPts val="1200"/>
              </a:spcAft>
            </a:pPr>
            <a:r>
              <a:rPr lang="en-GB" dirty="0">
                <a:ea typeface="SimSun"/>
                <a:cs typeface="Arial" panose="020B0604020202020204" pitchFamily="34" charset="0"/>
              </a:rPr>
              <a:t>Is your customer willing to provide technical specifications of the advanced prototype you should deliver?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381000"/>
            <a:ext cx="3243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sz="2800" dirty="0"/>
              <a:t>Market Opportunity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2209800" y="4572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Technology Innovation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209800" y="1600200"/>
            <a:ext cx="77724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en-US" altLang="en-US" sz="2000" u="sng" dirty="0"/>
              <a:t>Technology Impact on Market Need</a:t>
            </a:r>
          </a:p>
          <a:p>
            <a:pPr algn="just" eaLnBrk="1" hangingPunct="1">
              <a:buNone/>
            </a:pPr>
            <a:r>
              <a:rPr lang="en-US" sz="2000" dirty="0">
                <a:solidFill>
                  <a:schemeClr val="dk1"/>
                </a:solidFill>
                <a:cs typeface="Arial" panose="020B0604020202020204" pitchFamily="34" charset="0"/>
              </a:rPr>
              <a:t>Show your working prototype.</a:t>
            </a:r>
          </a:p>
          <a:p>
            <a:pPr algn="just" eaLnBrk="1" hangingPunct="1">
              <a:buNone/>
            </a:pPr>
            <a:endParaRPr lang="en-US" sz="2000" dirty="0">
              <a:solidFill>
                <a:schemeClr val="dk1"/>
              </a:solidFill>
              <a:cs typeface="Arial" panose="020B0604020202020204" pitchFamily="34" charset="0"/>
            </a:endParaRPr>
          </a:p>
          <a:p>
            <a:pPr algn="just" eaLnBrk="1" hangingPunct="1">
              <a:buNone/>
            </a:pPr>
            <a:r>
              <a:rPr lang="en-US" sz="2000" dirty="0" err="1">
                <a:solidFill>
                  <a:schemeClr val="dk1"/>
                </a:solidFill>
                <a:cs typeface="Arial" panose="020B0604020202020204" pitchFamily="34" charset="0"/>
              </a:rPr>
              <a:t>Summarise</a:t>
            </a:r>
            <a:r>
              <a:rPr lang="en-US" sz="2000" dirty="0">
                <a:solidFill>
                  <a:schemeClr val="dk1"/>
                </a:solidFill>
                <a:cs typeface="Arial" panose="020B0604020202020204" pitchFamily="34" charset="0"/>
              </a:rPr>
              <a:t> key technology involved in pictures and diagrams.</a:t>
            </a:r>
          </a:p>
          <a:p>
            <a:pPr algn="just" eaLnBrk="1" hangingPunct="1">
              <a:buNone/>
            </a:pPr>
            <a:endParaRPr lang="en-US" sz="2000" dirty="0">
              <a:solidFill>
                <a:schemeClr val="dk1"/>
              </a:solidFill>
              <a:cs typeface="Arial" panose="020B0604020202020204" pitchFamily="34" charset="0"/>
            </a:endParaRPr>
          </a:p>
          <a:p>
            <a:pPr algn="just" eaLnBrk="1" hangingPunct="1">
              <a:buNone/>
            </a:pPr>
            <a:r>
              <a:rPr lang="en-US" sz="2000" dirty="0">
                <a:solidFill>
                  <a:schemeClr val="dk1"/>
                </a:solidFill>
                <a:cs typeface="Arial" panose="020B0604020202020204" pitchFamily="34" charset="0"/>
              </a:rPr>
              <a:t>IP Situation: State existing TD Ref / patent number or indicate if new TD submission. </a:t>
            </a:r>
          </a:p>
          <a:p>
            <a:pPr algn="just" eaLnBrk="1" hangingPunct="1">
              <a:buNone/>
            </a:pPr>
            <a:endParaRPr lang="en-US" sz="2000" dirty="0">
              <a:solidFill>
                <a:schemeClr val="dk1"/>
              </a:solidFill>
              <a:cs typeface="Arial" panose="020B0604020202020204" pitchFamily="34" charset="0"/>
            </a:endParaRPr>
          </a:p>
          <a:p>
            <a:pPr algn="just" eaLnBrk="1" hangingPunct="1">
              <a:buNone/>
            </a:pPr>
            <a:r>
              <a:rPr lang="en-US" sz="2000" dirty="0">
                <a:solidFill>
                  <a:schemeClr val="dk1"/>
                </a:solidFill>
                <a:cs typeface="Arial" panose="020B0604020202020204" pitchFamily="34" charset="0"/>
              </a:rPr>
              <a:t>What are the further </a:t>
            </a:r>
            <a:r>
              <a:rPr lang="en-US" sz="2000" dirty="0" err="1">
                <a:solidFill>
                  <a:schemeClr val="dk1"/>
                </a:solidFill>
                <a:cs typeface="Arial" panose="020B0604020202020204" pitchFamily="34" charset="0"/>
              </a:rPr>
              <a:t>optimisations</a:t>
            </a:r>
            <a:r>
              <a:rPr lang="en-US" sz="2000" dirty="0">
                <a:solidFill>
                  <a:schemeClr val="dk1"/>
                </a:solidFill>
                <a:cs typeface="Arial" panose="020B0604020202020204" pitchFamily="34" charset="0"/>
              </a:rPr>
              <a:t> and additional features planned together with go-to-market strategies?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133600" y="152400"/>
            <a:ext cx="3429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Business Model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209800" y="1143000"/>
            <a:ext cx="70104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None/>
            </a:pPr>
            <a:r>
              <a:rPr lang="en-US" altLang="en-US" sz="1800" u="sng" dirty="0"/>
              <a:t>1) Sustainable Revenue Model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Recurring over long time or limited time? 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One-off transaction? 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Price?</a:t>
            </a:r>
          </a:p>
          <a:p>
            <a:pPr algn="just" eaLnBrk="1" hangingPunct="1">
              <a:buNone/>
            </a:pPr>
            <a:endParaRPr lang="en-US" altLang="en-US" sz="1800" dirty="0"/>
          </a:p>
          <a:p>
            <a:pPr algn="just" eaLnBrk="1" hangingPunct="1">
              <a:buNone/>
            </a:pPr>
            <a:r>
              <a:rPr lang="en-US" sz="1800" u="sng" dirty="0">
                <a:solidFill>
                  <a:schemeClr val="dk1"/>
                </a:solidFill>
                <a:cs typeface="Arial" panose="020B0604020202020204" pitchFamily="34" charset="0"/>
              </a:rPr>
              <a:t>2) Competitive Analysis</a:t>
            </a:r>
          </a:p>
          <a:p>
            <a:pPr algn="just" eaLnBrk="1" hangingPunct="1">
              <a:buNone/>
            </a:pPr>
            <a:r>
              <a:rPr lang="en-US" sz="1800" dirty="0">
                <a:solidFill>
                  <a:schemeClr val="dk1"/>
                </a:solidFill>
                <a:cs typeface="Arial" panose="020B0604020202020204" pitchFamily="34" charset="0"/>
              </a:rPr>
              <a:t>Who are your competitors? What is their technology? Make a competitive comparison chart.</a:t>
            </a:r>
          </a:p>
          <a:p>
            <a:pPr algn="just" eaLnBrk="1" hangingPunct="1">
              <a:buNone/>
            </a:pPr>
            <a:endParaRPr lang="en-US" altLang="en-US" sz="1800" dirty="0"/>
          </a:p>
          <a:p>
            <a:pPr algn="just" eaLnBrk="1" hangingPunct="1">
              <a:buNone/>
            </a:pPr>
            <a:r>
              <a:rPr lang="en-GB" sz="1800" u="sng" dirty="0">
                <a:ea typeface="SimSun"/>
                <a:cs typeface="Arial" panose="020B0604020202020204" pitchFamily="34" charset="0"/>
              </a:rPr>
              <a:t>3) Clear Go-to-Market Strategy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Customer and market intelligence? 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What is your value proposition? 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What are your channels to reach customers? 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How do you build customer relationship?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2133600" y="152400"/>
            <a:ext cx="3429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Business Model</a:t>
            </a: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2133600" y="1143000"/>
            <a:ext cx="81534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None/>
            </a:pPr>
            <a:r>
              <a:rPr lang="en-US" altLang="en-US" sz="1800" u="sng" dirty="0"/>
              <a:t>4) </a:t>
            </a:r>
            <a:r>
              <a:rPr lang="en-GB" sz="1800" u="sng" dirty="0">
                <a:ea typeface="SimSun"/>
                <a:cs typeface="Arial" panose="020B0604020202020204" pitchFamily="34" charset="0"/>
              </a:rPr>
              <a:t>Scalability and Manufacturability</a:t>
            </a:r>
          </a:p>
          <a:p>
            <a:pPr algn="just" eaLnBrk="1" hangingPunct="1">
              <a:buNone/>
            </a:pPr>
            <a:r>
              <a:rPr lang="en-US" sz="1800" dirty="0">
                <a:solidFill>
                  <a:schemeClr val="dk1"/>
                </a:solidFill>
                <a:cs typeface="Arial" panose="020B0604020202020204" pitchFamily="34" charset="0"/>
              </a:rPr>
              <a:t>What are the challenges to scalability and manufacturability? </a:t>
            </a:r>
          </a:p>
          <a:p>
            <a:pPr algn="just" eaLnBrk="1" hangingPunct="1">
              <a:buNone/>
            </a:pPr>
            <a:r>
              <a:rPr lang="en-US" sz="1800" dirty="0">
                <a:solidFill>
                  <a:schemeClr val="dk1"/>
                </a:solidFill>
                <a:cs typeface="Arial" panose="020B0604020202020204" pitchFamily="34" charset="0"/>
              </a:rPr>
              <a:t>Any bottleneck(s) due to scarcity of resources? </a:t>
            </a:r>
          </a:p>
          <a:p>
            <a:pPr algn="just" eaLnBrk="1" hangingPunct="1">
              <a:buNone/>
            </a:pPr>
            <a:r>
              <a:rPr lang="en-US" sz="1800" dirty="0">
                <a:solidFill>
                  <a:schemeClr val="dk1"/>
                </a:solidFill>
                <a:cs typeface="Arial" panose="020B0604020202020204" pitchFamily="34" charset="0"/>
              </a:rPr>
              <a:t>Over reliance on sole distributor / manufacturer of certain component?</a:t>
            </a:r>
          </a:p>
          <a:p>
            <a:pPr algn="just" eaLnBrk="1" hangingPunct="1">
              <a:buNone/>
            </a:pPr>
            <a:endParaRPr lang="en-US" altLang="en-US" sz="1800" dirty="0">
              <a:solidFill>
                <a:schemeClr val="dk1"/>
              </a:solidFill>
              <a:cs typeface="Arial" panose="020B0604020202020204" pitchFamily="34" charset="0"/>
            </a:endParaRPr>
          </a:p>
          <a:p>
            <a:pPr algn="just" eaLnBrk="1" hangingPunct="1">
              <a:buNone/>
            </a:pPr>
            <a:r>
              <a:rPr lang="en-US" altLang="en-US" sz="1800" u="sng" dirty="0">
                <a:solidFill>
                  <a:schemeClr val="dk1"/>
                </a:solidFill>
                <a:cs typeface="Arial" panose="020B0604020202020204" pitchFamily="34" charset="0"/>
              </a:rPr>
              <a:t>5) Mode of </a:t>
            </a:r>
            <a:r>
              <a:rPr lang="en-US" altLang="en-US" sz="1800" u="sng" dirty="0" err="1">
                <a:solidFill>
                  <a:schemeClr val="dk1"/>
                </a:solidFill>
                <a:cs typeface="Arial" panose="020B0604020202020204" pitchFamily="34" charset="0"/>
              </a:rPr>
              <a:t>Commercialisation</a:t>
            </a:r>
            <a:endParaRPr lang="en-US" altLang="en-US" sz="1800" u="sng" dirty="0">
              <a:solidFill>
                <a:schemeClr val="dk1"/>
              </a:solidFill>
              <a:cs typeface="Arial" panose="020B0604020202020204" pitchFamily="34" charset="0"/>
            </a:endParaRPr>
          </a:p>
          <a:p>
            <a:pPr algn="just" eaLnBrk="1" hangingPunct="1">
              <a:buNone/>
            </a:pPr>
            <a:r>
              <a:rPr lang="en-US" altLang="en-US" sz="1800" dirty="0">
                <a:solidFill>
                  <a:schemeClr val="dk1"/>
                </a:solidFill>
                <a:cs typeface="Arial" panose="020B0604020202020204" pitchFamily="34" charset="0"/>
              </a:rPr>
              <a:t>Spin-off / License</a:t>
            </a: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810619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2133600" y="356103"/>
            <a:ext cx="6324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Funding and Milestones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62269" y="1600200"/>
            <a:ext cx="73914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None/>
            </a:pPr>
            <a:r>
              <a:rPr lang="en-US" altLang="en-US" sz="1800" u="sng" dirty="0"/>
              <a:t>1) Key Milestones</a:t>
            </a:r>
          </a:p>
          <a:p>
            <a:pPr algn="just" eaLnBrk="1" hangingPunct="1">
              <a:buNone/>
            </a:pPr>
            <a:r>
              <a:rPr lang="en-GB" sz="1800" dirty="0">
                <a:ea typeface="SimSun"/>
                <a:cs typeface="Arial" panose="020B0604020202020204" pitchFamily="34" charset="0"/>
              </a:rPr>
              <a:t>Timeline and milestones</a:t>
            </a:r>
          </a:p>
          <a:p>
            <a:pPr algn="just" eaLnBrk="1" hangingPunct="1">
              <a:buNone/>
            </a:pPr>
            <a:endParaRPr lang="en-US" altLang="en-US" sz="1800" dirty="0"/>
          </a:p>
          <a:p>
            <a:pPr algn="just" eaLnBrk="1" hangingPunct="1">
              <a:buNone/>
            </a:pPr>
            <a:r>
              <a:rPr lang="en-GB" sz="1800" u="sng" dirty="0">
                <a:ea typeface="SimSun"/>
                <a:cs typeface="Arial" panose="020B0604020202020204" pitchFamily="34" charset="0"/>
              </a:rPr>
              <a:t>2) Budget Proposed and Breakdown</a:t>
            </a:r>
          </a:p>
          <a:p>
            <a:pPr algn="just" eaLnBrk="1" hangingPunct="1">
              <a:buNone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979712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69530" y="480456"/>
            <a:ext cx="3984625" cy="64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>
                <a:solidFill>
                  <a:schemeClr val="tx2"/>
                </a:solidFill>
              </a:rPr>
              <a:t>Summary</a:t>
            </a:r>
            <a:br>
              <a:rPr lang="en-US" altLang="en-US" dirty="0">
                <a:solidFill>
                  <a:schemeClr val="tx2"/>
                </a:solidFill>
              </a:rPr>
            </a:br>
            <a:endParaRPr lang="en-US" altLang="en-US" sz="1400" b="1" dirty="0">
              <a:solidFill>
                <a:srgbClr val="FF0000"/>
              </a:solidFill>
            </a:endParaRP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8400633" y="368034"/>
            <a:ext cx="280076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CN" sz="1800" u="sng" dirty="0"/>
              <a:t>NTUitive-Zimin Gap Fund</a:t>
            </a:r>
            <a:endParaRPr lang="en-US" altLang="en-US" sz="1800" u="sng" dirty="0"/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408863" y="859723"/>
            <a:ext cx="3792537" cy="701731"/>
          </a:xfrm>
          <a:prstGeom prst="rect">
            <a:avLst/>
          </a:prstGeom>
          <a:noFill/>
          <a:ln w="952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dirty="0"/>
              <a:t>Phase 1: S$XX ; X months</a:t>
            </a:r>
          </a:p>
          <a:p>
            <a:pPr eaLnBrk="1" hangingPunct="1">
              <a:buFontTx/>
              <a:buNone/>
            </a:pPr>
            <a:r>
              <a:rPr lang="en-US" altLang="en-US" sz="1800" dirty="0"/>
              <a:t>Phase 2: S$XX ; X months</a:t>
            </a:r>
          </a:p>
        </p:txBody>
      </p:sp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588963" y="1281113"/>
            <a:ext cx="214674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dirty="0"/>
              <a:t>Market Opportunity</a:t>
            </a: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88964" y="2901950"/>
            <a:ext cx="24802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 dirty="0"/>
              <a:t>Technology Innovation</a:t>
            </a:r>
          </a:p>
        </p:txBody>
      </p:sp>
      <p:sp>
        <p:nvSpPr>
          <p:cNvPr id="7176" name="Rectangle 9"/>
          <p:cNvSpPr>
            <a:spLocks noChangeArrowheads="1"/>
          </p:cNvSpPr>
          <p:nvPr/>
        </p:nvSpPr>
        <p:spPr bwMode="auto">
          <a:xfrm>
            <a:off x="679450" y="1641475"/>
            <a:ext cx="10521950" cy="1169988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sp>
        <p:nvSpPr>
          <p:cNvPr id="7177" name="Text Box 10"/>
          <p:cNvSpPr txBox="1">
            <a:spLocks noChangeArrowheads="1"/>
          </p:cNvSpPr>
          <p:nvPr/>
        </p:nvSpPr>
        <p:spPr bwMode="auto">
          <a:xfrm>
            <a:off x="588963" y="4476751"/>
            <a:ext cx="1797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en-US" sz="1800" u="sng"/>
              <a:t>Business Model</a:t>
            </a:r>
          </a:p>
        </p:txBody>
      </p:sp>
      <p:sp>
        <p:nvSpPr>
          <p:cNvPr id="7178" name="Rectangle 11"/>
          <p:cNvSpPr>
            <a:spLocks noChangeArrowheads="1"/>
          </p:cNvSpPr>
          <p:nvPr/>
        </p:nvSpPr>
        <p:spPr bwMode="auto">
          <a:xfrm>
            <a:off x="679450" y="3262314"/>
            <a:ext cx="10521950" cy="116998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sp>
        <p:nvSpPr>
          <p:cNvPr id="7179" name="Rectangle 12"/>
          <p:cNvSpPr>
            <a:spLocks noChangeArrowheads="1"/>
          </p:cNvSpPr>
          <p:nvPr/>
        </p:nvSpPr>
        <p:spPr bwMode="auto">
          <a:xfrm>
            <a:off x="679450" y="4883151"/>
            <a:ext cx="10521950" cy="1169987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800"/>
          </a:p>
        </p:txBody>
      </p:sp>
      <p:sp>
        <p:nvSpPr>
          <p:cNvPr id="7180" name="Text Box 13"/>
          <p:cNvSpPr txBox="1">
            <a:spLocks noChangeArrowheads="1"/>
          </p:cNvSpPr>
          <p:nvPr/>
        </p:nvSpPr>
        <p:spPr bwMode="auto">
          <a:xfrm>
            <a:off x="722313" y="1663701"/>
            <a:ext cx="6574236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/>
              <a:t> What is the ‘pain point’ that people are willing to pay to solve?</a:t>
            </a:r>
          </a:p>
          <a:p>
            <a:pPr eaLnBrk="1" hangingPunct="1"/>
            <a:r>
              <a:rPr lang="en-US" altLang="en-US" sz="1800" dirty="0"/>
              <a:t> Who are your potential customers?</a:t>
            </a:r>
          </a:p>
        </p:txBody>
      </p:sp>
      <p:sp>
        <p:nvSpPr>
          <p:cNvPr id="7181" name="Text Box 14"/>
          <p:cNvSpPr txBox="1">
            <a:spLocks noChangeArrowheads="1"/>
          </p:cNvSpPr>
          <p:nvPr/>
        </p:nvSpPr>
        <p:spPr bwMode="auto">
          <a:xfrm>
            <a:off x="677863" y="3260725"/>
            <a:ext cx="3916362" cy="1255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400" dirty="0"/>
              <a:t> </a:t>
            </a:r>
            <a:r>
              <a:rPr lang="en-US" altLang="en-US" sz="1800" dirty="0"/>
              <a:t>Describe the solution, with a summary of technology involved.</a:t>
            </a:r>
          </a:p>
          <a:p>
            <a:pPr eaLnBrk="1" hangingPunct="1"/>
            <a:r>
              <a:rPr lang="en-US" altLang="en-US" sz="1800" dirty="0"/>
              <a:t> Describe key challenges, and how it could be solved</a:t>
            </a:r>
          </a:p>
        </p:txBody>
      </p:sp>
      <p:sp>
        <p:nvSpPr>
          <p:cNvPr id="7182" name="Text Box 15"/>
          <p:cNvSpPr txBox="1">
            <a:spLocks noChangeArrowheads="1"/>
          </p:cNvSpPr>
          <p:nvPr/>
        </p:nvSpPr>
        <p:spPr bwMode="auto">
          <a:xfrm>
            <a:off x="6745129" y="3322948"/>
            <a:ext cx="4230688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/>
              <a:t> IP Situation</a:t>
            </a:r>
          </a:p>
          <a:p>
            <a:pPr eaLnBrk="1" hangingPunct="1">
              <a:buNone/>
            </a:pPr>
            <a:endParaRPr lang="en-US" altLang="en-US" sz="1800" dirty="0"/>
          </a:p>
        </p:txBody>
      </p: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677863" y="4886326"/>
            <a:ext cx="3916362" cy="97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/>
              <a:t> What is the market being addressed?</a:t>
            </a:r>
          </a:p>
          <a:p>
            <a:pPr eaLnBrk="1" hangingPunct="1"/>
            <a:r>
              <a:rPr lang="en-US" altLang="en-US" sz="1800" dirty="0"/>
              <a:t> Who are your competitors?</a:t>
            </a:r>
          </a:p>
        </p:txBody>
      </p:sp>
      <p:sp>
        <p:nvSpPr>
          <p:cNvPr id="7184" name="Text Box 17"/>
          <p:cNvSpPr txBox="1">
            <a:spLocks noChangeArrowheads="1"/>
          </p:cNvSpPr>
          <p:nvPr/>
        </p:nvSpPr>
        <p:spPr bwMode="auto">
          <a:xfrm>
            <a:off x="6734969" y="4893311"/>
            <a:ext cx="4230688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800" dirty="0"/>
              <a:t> What is your value proposition?</a:t>
            </a:r>
          </a:p>
          <a:p>
            <a:pPr eaLnBrk="1" hangingPunct="1"/>
            <a:r>
              <a:rPr lang="en-US" altLang="en-US" sz="1800" dirty="0"/>
              <a:t> What is the revenue model?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37F183463271438D1894FE4B75B6BE" ma:contentTypeVersion="0" ma:contentTypeDescription="Create a new document." ma:contentTypeScope="" ma:versionID="5a43ddaa3fc1c4b5fbad922418d7efb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748F19F-491E-4B3A-BD1F-9BCC8E892F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FAF1E7BB-3AB2-4F50-9971-C8C85C9485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62791C-BD03-4A4A-94A9-D38E68A9D184}">
  <ds:schemaRefs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purl.org/dc/dcmitype/"/>
    <ds:schemaRef ds:uri="http://purl.org/dc/terms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669</Words>
  <Application>Microsoft Office PowerPoint</Application>
  <PresentationFormat>Widescreen</PresentationFormat>
  <Paragraphs>85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SimSun</vt:lpstr>
      <vt:lpstr>Arial</vt:lpstr>
      <vt:lpstr>Wingdings</vt:lpstr>
      <vt:lpstr>Default Design</vt:lpstr>
      <vt:lpstr>Points to note on the use of presentation template: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SPRING Singapore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JTO3</dc:creator>
  <cp:lastModifiedBy>Chong Wei Teng</cp:lastModifiedBy>
  <cp:revision>37</cp:revision>
  <dcterms:created xsi:type="dcterms:W3CDTF">2008-07-31T08:34:40Z</dcterms:created>
  <dcterms:modified xsi:type="dcterms:W3CDTF">2026-10-07T01:44:33Z</dcterms:modified>
</cp:coreProperties>
</file>