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8" r:id="rId4"/>
    <p:sldId id="279" r:id="rId5"/>
    <p:sldId id="265" r:id="rId6"/>
    <p:sldId id="269" r:id="rId7"/>
    <p:sldId id="270" r:id="rId8"/>
    <p:sldId id="271" r:id="rId9"/>
    <p:sldId id="273" r:id="rId10"/>
    <p:sldId id="274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51"/>
    <a:srgbClr val="0064B6"/>
    <a:srgbClr val="FF5050"/>
    <a:srgbClr val="F12F1A"/>
    <a:srgbClr val="999999"/>
    <a:srgbClr val="CC006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856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13FB-9BF8-44F3-A453-9E883AC70CA7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96C2-2E62-4599-85DD-D3152EBF3D2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36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entry requirements for each group are stated below:</a:t>
            </a:r>
          </a:p>
          <a:p>
            <a:pPr algn="l" fontAlgn="base"/>
            <a:endParaRPr lang="en-US" sz="1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MOE schools with/ without STEM Applied Learning 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Programmes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(ALP):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Current STEM-related subject teachers (namely, Sciences, Mathematics, Computing, Design &amp; Technology, Nutrition and Food Science);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Teachers with minimum two years in service; and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Letter of nomination from their school leaders</a:t>
            </a:r>
          </a:p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 For non-MOE schools: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Current STEM-related subject teachers (namely, Sciences, Mathematics, Computing, Design &amp; Technology, Nutrition and Food Science); and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Minimum two years of STEM education (e.g., curriculum design, teaching, etc.) experience.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Letter of support from their employers/school leaders</a:t>
            </a:r>
          </a:p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22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01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515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F142-46CA-4033-BE0F-1E64A760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1D6BE-5A5B-4FF1-85E5-AC258F369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8C86-658F-4133-99EC-06B5D9A5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3BA7-1F0B-4546-A987-3DE4D18D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8A92-932A-46B1-B7E8-D9F0B0CD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219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1C1F-B838-4DCD-B76D-21732EA0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1746E-1EF3-426A-B67E-DD72EE36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686E-006A-4309-B2AE-C4A8B505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F71F-C579-4007-B466-0D65EB2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B49E4-895F-49BD-9FCE-E4B3EBAF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21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1D4CA-DAB2-4A22-9177-4FBC372E1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F3166-677A-4280-9F2A-A02D9A86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100F-A373-445D-BD13-E39BCE48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3BDE-DD6F-416A-9DD9-EFCD12D9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BF1C-FF23-4287-A2FD-34CBAF37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354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BB40-B0AC-435D-9ED2-A81F8EEB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D4B7-D7D7-42B0-BD20-9271F21E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A003-941A-4339-9E51-CD3CDBBA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9559-E7D3-4753-B624-35073545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AC86-4D01-4BDB-B0E7-3E390B6D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59D4-47D4-4688-A367-B5421682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EC0-71C8-4B5C-9059-89A3B2DF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B3C4-709C-4F2D-8A07-D085FE9E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9CBF-515B-42F6-8FD0-5EFC97CD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3490-DC4A-4839-9A91-28F9E9A8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43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C22B-B8C0-4F24-AB1F-2A80DA80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56EF-4850-4C5C-8094-5CEB238D7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A03F8-CD08-4B31-8EAF-1F0C94B6D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0E613-AB8A-461E-A553-2215CBEC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FC2EE-F5F0-4A54-B8D4-2E7640D0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460C-5A05-4F11-84BB-6C9845DD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27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03DC-A6C4-4DC2-B36C-3A4D4430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0204-65B5-4EF9-8841-3C158C240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661D1-CF1F-420B-A3CC-AD8D9BFB2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BF124-1775-4885-B79F-CCF072702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CA6C9-BC33-4335-8C7B-43C2A3E58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28EBA-19CB-4116-92C6-68C1B1F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21120-45EE-4CD3-BE77-228452E5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F6588-9AC3-4C1B-AC58-97B592F2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88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D23D-3ED5-49BB-8B8B-FFD4C516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C3C9-C0FF-4EF1-BFF9-92B3E897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12DA-4865-4504-BEFD-5554128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BEE50-E630-4C22-B2F7-89C79BD9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88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E0FAD-D87F-4732-B330-6F61981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9983E-1669-448C-9787-5774E513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49A31-CA14-4B5F-AB21-B8EDBAE0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86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AB0B-435E-4699-ABAD-E201FF04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2D9-30EF-48A1-995F-5DA8066F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98B78-9E95-4564-A0B7-FEF896006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AE24B-F763-4352-9898-57371A2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D94D7-7318-49F1-975D-C83D885A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E72F-5123-4C5E-B375-5D5A2751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685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9003-2E1D-4C39-BB36-2DAFE05C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1BCA6-C254-41D0-BF1A-8C9E63446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194E-F3CA-4651-94F9-08EB0393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46A8F-B3FE-4EE1-8CB9-9F4260A9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E21DD-7387-4B3A-B004-5660E811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91F70-B923-49FD-B46D-BB348CB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42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1A0B4-9AEF-4487-9C41-5FC4735F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BD85-3835-4A94-BD38-78322579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E192-4C7D-4579-B319-38F30B32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F6C5-38A9-404E-B300-90CEA98C4333}" type="datetimeFigureOut">
              <a:rPr lang="en-SG" smtClean="0"/>
              <a:t>24/10/2024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B9AA-1A05-4499-8DF4-B2FBCF4C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6F742-63D0-43DB-A531-7268F94D0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20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nie.edu.sg/professional-and-leadership-development/professional-development-programmes-courses/certificate-programmes/certificate-in-stem-curriculum-develop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EB79D-1C30-43E4-95E9-38BE0BB5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r="18181"/>
          <a:stretch/>
        </p:blipFill>
        <p:spPr>
          <a:xfrm>
            <a:off x="4897120" y="0"/>
            <a:ext cx="729488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5579FE-96BF-4C4A-B857-79731EE9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943197"/>
            <a:ext cx="4249421" cy="3161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40C-AE27-4C04-9BD1-13448A13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6" y="5577153"/>
            <a:ext cx="3775364" cy="7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CA9B2-E38F-4D78-813D-FC6F4D0FB840}"/>
              </a:ext>
            </a:extLst>
          </p:cNvPr>
          <p:cNvSpPr txBox="1"/>
          <p:nvPr/>
        </p:nvSpPr>
        <p:spPr>
          <a:xfrm>
            <a:off x="7284062" y="650636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© 2022 Nanyang Technological University, Singapore.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2B84-4594-40EB-96A5-47D32913822C}"/>
              </a:ext>
            </a:extLst>
          </p:cNvPr>
          <p:cNvSpPr txBox="1"/>
          <p:nvPr/>
        </p:nvSpPr>
        <p:spPr>
          <a:xfrm>
            <a:off x="96253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910CFF7-34E9-4F0F-B965-38BC14223F7E}"/>
              </a:ext>
            </a:extLst>
          </p:cNvPr>
          <p:cNvSpPr/>
          <p:nvPr/>
        </p:nvSpPr>
        <p:spPr>
          <a:xfrm rot="19994726">
            <a:off x="-109831" y="-60613"/>
            <a:ext cx="2407114" cy="13716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3</a:t>
            </a:r>
            <a:r>
              <a:rPr lang="en-GB" sz="2000" baseline="30000" dirty="0">
                <a:solidFill>
                  <a:schemeClr val="tx1"/>
                </a:solidFill>
              </a:rPr>
              <a:t>rd</a:t>
            </a:r>
            <a:r>
              <a:rPr lang="en-GB" sz="2000" dirty="0">
                <a:solidFill>
                  <a:schemeClr val="tx1"/>
                </a:solidFill>
              </a:rPr>
              <a:t>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257BB-B8B5-4C49-9723-902B44349512}"/>
              </a:ext>
            </a:extLst>
          </p:cNvPr>
          <p:cNvSpPr txBox="1"/>
          <p:nvPr/>
        </p:nvSpPr>
        <p:spPr>
          <a:xfrm>
            <a:off x="742486" y="4435522"/>
            <a:ext cx="341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 person: A/P Teo Tang Wee</a:t>
            </a:r>
          </a:p>
          <a:p>
            <a:r>
              <a:rPr lang="en-GB" dirty="0"/>
              <a:t>tangwee.teo@nie.edu.sg</a:t>
            </a:r>
          </a:p>
        </p:txBody>
      </p:sp>
    </p:spTree>
    <p:extLst>
      <p:ext uri="{BB962C8B-B14F-4D97-AF65-F5344CB8AC3E}">
        <p14:creationId xmlns:p14="http://schemas.microsoft.com/office/powerpoint/2010/main" val="35629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8"/>
            <a:ext cx="11035352" cy="5296445"/>
          </a:xfrm>
        </p:spPr>
        <p:txBody>
          <a:bodyPr>
            <a:normAutofit fontScale="77500" lnSpcReduction="20000"/>
          </a:bodyPr>
          <a:lstStyle/>
          <a:p>
            <a:pPr marL="287338" marR="0" indent="-2873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happens if the sponsored teacher cannot cope halfway and ask to withdraw from the course? Will there be any penalty?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What is the penalty for me if I am sponsored by MOE and cannot complete the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SG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Cases of teachers being unable to complete certification courses would likely be rare as these teachers would have made a commitment and sought support from their school before embarking on the certification. </a:t>
            </a: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SG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 there are such cases, MOE will review on a case-by-case basis (ideally in their 4th year for sufficient lead time for engagement).</a:t>
            </a: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792DD6-01BA-41B0-B0D5-E0F95E1D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55086"/>
              </p:ext>
            </p:extLst>
          </p:nvPr>
        </p:nvGraphicFramePr>
        <p:xfrm>
          <a:off x="1557510" y="2205572"/>
          <a:ext cx="9076980" cy="1684425"/>
        </p:xfrm>
        <a:graphic>
          <a:graphicData uri="http://schemas.openxmlformats.org/drawingml/2006/table">
            <a:tbl>
              <a:tblPr firstRow="1" firstCol="1" bandRow="1"/>
              <a:tblGrid>
                <a:gridCol w="4152862">
                  <a:extLst>
                    <a:ext uri="{9D8B030D-6E8A-4147-A177-3AD203B41FA5}">
                      <a16:colId xmlns:a16="http://schemas.microsoft.com/office/drawing/2014/main" val="39891930"/>
                    </a:ext>
                  </a:extLst>
                </a:gridCol>
                <a:gridCol w="4924118">
                  <a:extLst>
                    <a:ext uri="{9D8B030D-6E8A-4147-A177-3AD203B41FA5}">
                      <a16:colId xmlns:a16="http://schemas.microsoft.com/office/drawing/2014/main" val="2304498312"/>
                    </a:ext>
                  </a:extLst>
                </a:gridCol>
              </a:tblGrid>
              <a:tr h="68467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 teacher has attended &gt;30% of the course duration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 “W” grade will be awarded.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Required to pay full course fee.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38733"/>
                  </a:ext>
                </a:extLst>
              </a:tr>
              <a:tr h="83559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 teacher has attended &lt;30% of the course duration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 “W” grade will be awarded.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 required to pay full course fee.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7558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A1116D9-D5ED-4C17-B4CD-4B8776FAEAB1}"/>
              </a:ext>
            </a:extLst>
          </p:cNvPr>
          <p:cNvSpPr txBox="1"/>
          <p:nvPr/>
        </p:nvSpPr>
        <p:spPr>
          <a:xfrm>
            <a:off x="96253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353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Can I take the courses as stand-a-long in service course?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However, we have a quota of 30pax for each cycle. Registration for inservice is open after we have confirmed the Programme participants.</a:t>
            </a:r>
          </a:p>
          <a:p>
            <a:pPr marL="457200" indent="-45720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What if I am not sure if I can commit to completing the Programme?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taking the courses as stand-a-lone course and stack them toward a Certification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5 years.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7D466-21AF-44E5-951E-F156C2921820}"/>
              </a:ext>
            </a:extLst>
          </p:cNvPr>
          <p:cNvSpPr txBox="1"/>
          <p:nvPr/>
        </p:nvSpPr>
        <p:spPr>
          <a:xfrm>
            <a:off x="96253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985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EB79D-1C30-43E4-95E9-38BE0BB5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r="18181"/>
          <a:stretch/>
        </p:blipFill>
        <p:spPr>
          <a:xfrm>
            <a:off x="4897120" y="0"/>
            <a:ext cx="729488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5579FE-96BF-4C4A-B857-79731EE9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943197"/>
            <a:ext cx="4249421" cy="3161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40C-AE27-4C04-9BD1-13448A13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6" y="5577153"/>
            <a:ext cx="3775364" cy="7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CA9B2-E38F-4D78-813D-FC6F4D0FB840}"/>
              </a:ext>
            </a:extLst>
          </p:cNvPr>
          <p:cNvSpPr txBox="1"/>
          <p:nvPr/>
        </p:nvSpPr>
        <p:spPr>
          <a:xfrm>
            <a:off x="7284062" y="650636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© 2022 Nanyang Technological University, Singapore.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8046B-BA8E-47DF-A848-0AA1EE94F116}"/>
              </a:ext>
            </a:extLst>
          </p:cNvPr>
          <p:cNvSpPr txBox="1"/>
          <p:nvPr/>
        </p:nvSpPr>
        <p:spPr>
          <a:xfrm>
            <a:off x="96253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003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50C9A0B-7A56-423C-AD24-F33C8BABFC9C}"/>
              </a:ext>
            </a:extLst>
          </p:cNvPr>
          <p:cNvGrpSpPr/>
          <p:nvPr/>
        </p:nvGrpSpPr>
        <p:grpSpPr>
          <a:xfrm>
            <a:off x="4349859" y="2231216"/>
            <a:ext cx="3361367" cy="2616151"/>
            <a:chOff x="1607846" y="1745898"/>
            <a:chExt cx="3361367" cy="26161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46C520-21A3-4D6A-A5F9-D20D22065F1A}"/>
                </a:ext>
              </a:extLst>
            </p:cNvPr>
            <p:cNvSpPr/>
            <p:nvPr/>
          </p:nvSpPr>
          <p:spPr>
            <a:xfrm>
              <a:off x="1607846" y="1745898"/>
              <a:ext cx="3361367" cy="2606022"/>
            </a:xfrm>
            <a:prstGeom prst="rect">
              <a:avLst/>
            </a:prstGeom>
            <a:solidFill>
              <a:srgbClr val="FF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614F58-0F80-4EF7-9257-016A28C9BEAD}"/>
                </a:ext>
              </a:extLst>
            </p:cNvPr>
            <p:cNvSpPr txBox="1"/>
            <p:nvPr/>
          </p:nvSpPr>
          <p:spPr>
            <a:xfrm>
              <a:off x="1607846" y="2598003"/>
              <a:ext cx="33613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Approaches and Emerging Technologies in STEM Education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70832C-621C-46E7-A90B-6F46C372BD07}"/>
                </a:ext>
              </a:extLst>
            </p:cNvPr>
            <p:cNvSpPr txBox="1"/>
            <p:nvPr/>
          </p:nvSpPr>
          <p:spPr>
            <a:xfrm>
              <a:off x="2163812" y="1929430"/>
              <a:ext cx="2249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INS4423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03598A-DD13-4DA9-AEFF-18A6FA72BB47}"/>
                </a:ext>
              </a:extLst>
            </p:cNvPr>
            <p:cNvSpPr txBox="1"/>
            <p:nvPr/>
          </p:nvSpPr>
          <p:spPr>
            <a:xfrm>
              <a:off x="2562320" y="3654163"/>
              <a:ext cx="6157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17AC2E-C74E-4C7A-B911-A3BDE4E3249F}"/>
                </a:ext>
              </a:extLst>
            </p:cNvPr>
            <p:cNvSpPr txBox="1"/>
            <p:nvPr/>
          </p:nvSpPr>
          <p:spPr>
            <a:xfrm>
              <a:off x="3021923" y="3684941"/>
              <a:ext cx="1260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AUs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6F9AB-1ED4-4C75-B7E5-719011FCD93C}"/>
              </a:ext>
            </a:extLst>
          </p:cNvPr>
          <p:cNvGrpSpPr/>
          <p:nvPr/>
        </p:nvGrpSpPr>
        <p:grpSpPr>
          <a:xfrm>
            <a:off x="7862967" y="2231216"/>
            <a:ext cx="3361367" cy="2606022"/>
            <a:chOff x="1607846" y="1745898"/>
            <a:chExt cx="3361367" cy="2606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080105-A9A1-4F66-B6A7-95E3861D8A75}"/>
                </a:ext>
              </a:extLst>
            </p:cNvPr>
            <p:cNvSpPr/>
            <p:nvPr/>
          </p:nvSpPr>
          <p:spPr>
            <a:xfrm>
              <a:off x="1607846" y="1745898"/>
              <a:ext cx="3361367" cy="2606022"/>
            </a:xfrm>
            <a:prstGeom prst="rect">
              <a:avLst/>
            </a:prstGeom>
            <a:solidFill>
              <a:srgbClr val="F12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AB28E-8E3E-46D9-8ECC-861047D94970}"/>
                </a:ext>
              </a:extLst>
            </p:cNvPr>
            <p:cNvSpPr txBox="1"/>
            <p:nvPr/>
          </p:nvSpPr>
          <p:spPr>
            <a:xfrm>
              <a:off x="1607846" y="2598003"/>
              <a:ext cx="33613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>
                      <a:lumMod val="95000"/>
                    </a:schemeClr>
                  </a:solidFill>
                  <a:latin typeface="Arial Narrow" panose="020B0606020202030204" pitchFamily="34" charset="0"/>
                </a:rPr>
                <a:t>Designing an integrated STEM Education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2C7DDA-6113-417A-BF9C-C8820EB2EB54}"/>
                </a:ext>
              </a:extLst>
            </p:cNvPr>
            <p:cNvSpPr txBox="1"/>
            <p:nvPr/>
          </p:nvSpPr>
          <p:spPr>
            <a:xfrm>
              <a:off x="2163812" y="1929430"/>
              <a:ext cx="2249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INS4424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C76803-70CD-400C-B760-B2CBF8C55BDE}"/>
                </a:ext>
              </a:extLst>
            </p:cNvPr>
            <p:cNvSpPr txBox="1"/>
            <p:nvPr/>
          </p:nvSpPr>
          <p:spPr>
            <a:xfrm>
              <a:off x="2527528" y="3512798"/>
              <a:ext cx="6157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C26D36-2F1B-49E5-B06E-98F839342F79}"/>
                </a:ext>
              </a:extLst>
            </p:cNvPr>
            <p:cNvSpPr txBox="1"/>
            <p:nvPr/>
          </p:nvSpPr>
          <p:spPr>
            <a:xfrm>
              <a:off x="3049708" y="3545995"/>
              <a:ext cx="1260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chemeClr val="bg1">
                      <a:lumMod val="95000"/>
                    </a:schemeClr>
                  </a:solidFill>
                  <a:latin typeface="Arial Narrow" panose="020B0606020202030204" pitchFamily="34" charset="0"/>
                </a:rPr>
                <a:t>AUs</a:t>
              </a:r>
            </a:p>
          </p:txBody>
        </p:sp>
      </p:grpSp>
      <p:pic>
        <p:nvPicPr>
          <p:cNvPr id="50" name="Picture 4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53E25A-9619-45C8-A51E-B017F8282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" y="2236881"/>
            <a:ext cx="3375000" cy="273214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A97FF3-8F8D-4F15-895C-655189E237A1}"/>
              </a:ext>
            </a:extLst>
          </p:cNvPr>
          <p:cNvSpPr/>
          <p:nvPr/>
        </p:nvSpPr>
        <p:spPr>
          <a:xfrm>
            <a:off x="-50075" y="0"/>
            <a:ext cx="12292149" cy="2291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9C16-15C5-4209-A805-2A3390CD22CA}"/>
              </a:ext>
            </a:extLst>
          </p:cNvPr>
          <p:cNvSpPr txBox="1"/>
          <p:nvPr/>
        </p:nvSpPr>
        <p:spPr>
          <a:xfrm>
            <a:off x="826643" y="1222931"/>
            <a:ext cx="10397692" cy="95410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132E2D-4F6B-4855-BD3D-55332492045A}"/>
              </a:ext>
            </a:extLst>
          </p:cNvPr>
          <p:cNvSpPr txBox="1"/>
          <p:nvPr/>
        </p:nvSpPr>
        <p:spPr>
          <a:xfrm>
            <a:off x="826642" y="4911369"/>
            <a:ext cx="10397692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AUs</a:t>
            </a:r>
            <a:endParaRPr lang="en-SG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72" y="64795"/>
            <a:ext cx="3775364" cy="76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C69E3-6FBE-46A9-99B8-650C4DD71D26}"/>
              </a:ext>
            </a:extLst>
          </p:cNvPr>
          <p:cNvSpPr txBox="1"/>
          <p:nvPr/>
        </p:nvSpPr>
        <p:spPr>
          <a:xfrm>
            <a:off x="781668" y="394765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Structure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1DBA3-AB0F-4034-9A90-2DAC510091CE}"/>
              </a:ext>
            </a:extLst>
          </p:cNvPr>
          <p:cNvSpPr txBox="1"/>
          <p:nvPr/>
        </p:nvSpPr>
        <p:spPr>
          <a:xfrm>
            <a:off x="0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17276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27" y="201833"/>
            <a:ext cx="3775364" cy="76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96EB0-EEC4-4289-86DE-A5B9B70F1A2C}"/>
              </a:ext>
            </a:extLst>
          </p:cNvPr>
          <p:cNvSpPr txBox="1"/>
          <p:nvPr/>
        </p:nvSpPr>
        <p:spPr>
          <a:xfrm>
            <a:off x="401931" y="516582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INS4422 Course Content 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7AE26-4B33-4D47-9EF0-AF68A6CF796C}"/>
              </a:ext>
            </a:extLst>
          </p:cNvPr>
          <p:cNvSpPr txBox="1"/>
          <p:nvPr/>
        </p:nvSpPr>
        <p:spPr>
          <a:xfrm>
            <a:off x="0" y="6570532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9EDB425-2FBF-43B2-8295-19EDE3954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92790"/>
              </p:ext>
            </p:extLst>
          </p:nvPr>
        </p:nvGraphicFramePr>
        <p:xfrm>
          <a:off x="497466" y="1585745"/>
          <a:ext cx="10445729" cy="45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63">
                  <a:extLst>
                    <a:ext uri="{9D8B030D-6E8A-4147-A177-3AD203B41FA5}">
                      <a16:colId xmlns:a16="http://schemas.microsoft.com/office/drawing/2014/main" val="210279817"/>
                    </a:ext>
                  </a:extLst>
                </a:gridCol>
                <a:gridCol w="3603007">
                  <a:extLst>
                    <a:ext uri="{9D8B030D-6E8A-4147-A177-3AD203B41FA5}">
                      <a16:colId xmlns:a16="http://schemas.microsoft.com/office/drawing/2014/main" val="587621277"/>
                    </a:ext>
                  </a:extLst>
                </a:gridCol>
                <a:gridCol w="2885728">
                  <a:extLst>
                    <a:ext uri="{9D8B030D-6E8A-4147-A177-3AD203B41FA5}">
                      <a16:colId xmlns:a16="http://schemas.microsoft.com/office/drawing/2014/main" val="3621754080"/>
                    </a:ext>
                  </a:extLst>
                </a:gridCol>
                <a:gridCol w="2789431">
                  <a:extLst>
                    <a:ext uri="{9D8B030D-6E8A-4147-A177-3AD203B41FA5}">
                      <a16:colId xmlns:a16="http://schemas.microsoft.com/office/drawing/2014/main" val="863979461"/>
                    </a:ext>
                  </a:extLst>
                </a:gridCol>
              </a:tblGrid>
              <a:tr h="57909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Asynchronous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Synchronous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7630"/>
                  </a:ext>
                </a:extLst>
              </a:tr>
              <a:tr h="41607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Origins of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April 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April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01704"/>
                  </a:ext>
                </a:extLst>
              </a:tr>
              <a:tr h="32916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April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April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64117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Education in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April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65960"/>
                  </a:ext>
                </a:extLst>
              </a:tr>
              <a:tr h="61398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role of Science in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May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95193"/>
                  </a:ext>
                </a:extLst>
              </a:tr>
              <a:tr h="32072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STEM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May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June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5904"/>
                  </a:ext>
                </a:extLst>
              </a:tr>
              <a:tr h="61398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 STEM Education for 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June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June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45322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Jul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23067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732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88B11E-E99D-4263-AC44-9B9C0D3CFF32}"/>
              </a:ext>
            </a:extLst>
          </p:cNvPr>
          <p:cNvSpPr txBox="1"/>
          <p:nvPr/>
        </p:nvSpPr>
        <p:spPr>
          <a:xfrm>
            <a:off x="401931" y="6143672"/>
            <a:ext cx="1004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Once a week and 3h per session. Dates are subjected to change in discussion with the course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09083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27" y="201833"/>
            <a:ext cx="3775364" cy="76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96EB0-EEC4-4289-86DE-A5B9B70F1A2C}"/>
              </a:ext>
            </a:extLst>
          </p:cNvPr>
          <p:cNvSpPr txBox="1"/>
          <p:nvPr/>
        </p:nvSpPr>
        <p:spPr>
          <a:xfrm>
            <a:off x="401931" y="516582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INS4423 Course Content 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7AE26-4B33-4D47-9EF0-AF68A6CF796C}"/>
              </a:ext>
            </a:extLst>
          </p:cNvPr>
          <p:cNvSpPr txBox="1"/>
          <p:nvPr/>
        </p:nvSpPr>
        <p:spPr>
          <a:xfrm>
            <a:off x="0" y="6570532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081250-CA19-95AC-A745-3A9D1FB00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07767"/>
              </p:ext>
            </p:extLst>
          </p:nvPr>
        </p:nvGraphicFramePr>
        <p:xfrm>
          <a:off x="528089" y="1164018"/>
          <a:ext cx="10657688" cy="5602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819">
                  <a:extLst>
                    <a:ext uri="{9D8B030D-6E8A-4147-A177-3AD203B41FA5}">
                      <a16:colId xmlns:a16="http://schemas.microsoft.com/office/drawing/2014/main" val="3255597417"/>
                    </a:ext>
                  </a:extLst>
                </a:gridCol>
                <a:gridCol w="4634448">
                  <a:extLst>
                    <a:ext uri="{9D8B030D-6E8A-4147-A177-3AD203B41FA5}">
                      <a16:colId xmlns:a16="http://schemas.microsoft.com/office/drawing/2014/main" val="2371725439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91894027"/>
                    </a:ext>
                  </a:extLst>
                </a:gridCol>
                <a:gridCol w="2928881">
                  <a:extLst>
                    <a:ext uri="{9D8B030D-6E8A-4147-A177-3AD203B41FA5}">
                      <a16:colId xmlns:a16="http://schemas.microsoft.com/office/drawing/2014/main" val="3290681210"/>
                    </a:ext>
                  </a:extLst>
                </a:gridCol>
              </a:tblGrid>
              <a:tr h="102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Topic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4256216186"/>
                  </a:ext>
                </a:extLst>
              </a:tr>
              <a:tr h="4237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Introduction to Emerging Technologies in STEM and its applications</a:t>
                      </a:r>
                      <a:endParaRPr lang="en-US" sz="1600" dirty="0">
                        <a:effectLst/>
                      </a:endParaRPr>
                    </a:p>
                  </a:txBody>
                  <a:tcPr marL="38235" marR="3823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 July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@M38,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997430576"/>
                  </a:ext>
                </a:extLst>
              </a:tr>
              <a:tr h="3045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Digital coding to create aesthetic designs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1602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Digital coding to create aesthetic designs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Jul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@M38,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564061953"/>
                  </a:ext>
                </a:extLst>
              </a:tr>
              <a:tr h="316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Digital literacies - </a:t>
                      </a:r>
                      <a:r>
                        <a:rPr lang="en-US" sz="1600" dirty="0" err="1">
                          <a:effectLst/>
                        </a:rPr>
                        <a:t>Halocode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 Aug 202</a:t>
                      </a:r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3-6pm; 1h HW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6837794"/>
                  </a:ext>
                </a:extLst>
              </a:tr>
              <a:tr h="19921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 Aug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3-6pm; 1h HW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763614581"/>
                  </a:ext>
                </a:extLst>
              </a:tr>
              <a:tr h="11743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210Aug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1h HW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511264630"/>
                  </a:ext>
                </a:extLst>
              </a:tr>
              <a:tr h="210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 Aug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Face-to-Face @NIE, 3-6pm; 1h HW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461474207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Cognitive processes in STEM inquiry- Computational thinking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 Aug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152493152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Sept 2025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83847546"/>
                  </a:ext>
                </a:extLst>
              </a:tr>
              <a:tr h="331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Sustainability - 3D printing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Sept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@NTU,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51114859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Sustainability - 3D printing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 Sept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@NTU,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4193028986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Sustainability - 3D printing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 Sept 2025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@NTU,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193748139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Sustainability and Urban farming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Oct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251887416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Sustainability and Urban farming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Oct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405111061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Sustainability and Urban farming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 Oct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6261675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Generative AI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22 Oct 2025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203005304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Generative AI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Oct 2025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83368900"/>
                  </a:ext>
                </a:extLst>
              </a:tr>
              <a:tr h="20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Science Centre Visit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Nov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409802726"/>
                  </a:ext>
                </a:extLst>
              </a:tr>
              <a:tr h="316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Self-learning: Entrepreneur thinking, engineering thinking, design thinking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 Nov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Asynchronous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69414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96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C59D5C-7656-4B4B-A162-762C803611ED}"/>
              </a:ext>
            </a:extLst>
          </p:cNvPr>
          <p:cNvGrpSpPr/>
          <p:nvPr/>
        </p:nvGrpSpPr>
        <p:grpSpPr>
          <a:xfrm>
            <a:off x="2295519" y="1438496"/>
            <a:ext cx="6941127" cy="4800428"/>
            <a:chOff x="2403329" y="942707"/>
            <a:chExt cx="6941127" cy="48004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FD1202-237F-4E4A-9299-4A61936433D5}"/>
                </a:ext>
              </a:extLst>
            </p:cNvPr>
            <p:cNvSpPr/>
            <p:nvPr/>
          </p:nvSpPr>
          <p:spPr>
            <a:xfrm>
              <a:off x="5950092" y="1573994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Y2023 Q3-Q4">
              <a:extLst>
                <a:ext uri="{FF2B5EF4-FFF2-40B4-BE49-F238E27FC236}">
                  <a16:creationId xmlns:a16="http://schemas.microsoft.com/office/drawing/2014/main" id="{CDEE6526-D7DC-4139-9CBB-67C15922FFCB}"/>
                </a:ext>
              </a:extLst>
            </p:cNvPr>
            <p:cNvSpPr/>
            <p:nvPr/>
          </p:nvSpPr>
          <p:spPr>
            <a:xfrm>
              <a:off x="4176711" y="1578876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Y2023 Q1-Q2">
              <a:extLst>
                <a:ext uri="{FF2B5EF4-FFF2-40B4-BE49-F238E27FC236}">
                  <a16:creationId xmlns:a16="http://schemas.microsoft.com/office/drawing/2014/main" id="{E1F5B8B6-EBB4-4718-A2A4-226BBD6BB71A}"/>
                </a:ext>
              </a:extLst>
            </p:cNvPr>
            <p:cNvSpPr/>
            <p:nvPr/>
          </p:nvSpPr>
          <p:spPr>
            <a:xfrm>
              <a:off x="2403329" y="1578877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180549-EAC5-4960-A77D-1BE4AE078904}"/>
                </a:ext>
              </a:extLst>
            </p:cNvPr>
            <p:cNvSpPr/>
            <p:nvPr/>
          </p:nvSpPr>
          <p:spPr>
            <a:xfrm>
              <a:off x="7723474" y="1573992"/>
              <a:ext cx="1620982" cy="4164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3804C8-A7E1-4935-948B-F60168033A41}"/>
                </a:ext>
              </a:extLst>
            </p:cNvPr>
            <p:cNvSpPr txBox="1"/>
            <p:nvPr/>
          </p:nvSpPr>
          <p:spPr>
            <a:xfrm>
              <a:off x="2403329" y="947590"/>
              <a:ext cx="339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Year </a:t>
              </a:r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2025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5C31D9-07B7-45C5-9159-D0E327D54EA1}"/>
                </a:ext>
              </a:extLst>
            </p:cNvPr>
            <p:cNvSpPr/>
            <p:nvPr/>
          </p:nvSpPr>
          <p:spPr>
            <a:xfrm>
              <a:off x="2403329" y="1412205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Q1 – Q2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D3BC35-2540-4982-847A-4E29ED5767EC}"/>
                </a:ext>
              </a:extLst>
            </p:cNvPr>
            <p:cNvSpPr/>
            <p:nvPr/>
          </p:nvSpPr>
          <p:spPr>
            <a:xfrm>
              <a:off x="4138611" y="1412205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Q3 – Q4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824BB-7716-46D0-83D5-378E0AB4E6F3}"/>
                </a:ext>
              </a:extLst>
            </p:cNvPr>
            <p:cNvSpPr txBox="1"/>
            <p:nvPr/>
          </p:nvSpPr>
          <p:spPr>
            <a:xfrm>
              <a:off x="5950092" y="942707"/>
              <a:ext cx="339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Year </a:t>
              </a:r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2026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B87E23-78EB-4684-ACF1-41B936C6E2B7}"/>
                </a:ext>
              </a:extLst>
            </p:cNvPr>
            <p:cNvSpPr/>
            <p:nvPr/>
          </p:nvSpPr>
          <p:spPr>
            <a:xfrm>
              <a:off x="5950092" y="1407322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Q1 – Q2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ECAD56-832D-4864-8F55-CCC91D3C3C8D}"/>
                </a:ext>
              </a:extLst>
            </p:cNvPr>
            <p:cNvSpPr/>
            <p:nvPr/>
          </p:nvSpPr>
          <p:spPr>
            <a:xfrm>
              <a:off x="7685374" y="1407322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Q3 – Q4</a:t>
              </a:r>
            </a:p>
          </p:txBody>
        </p:sp>
      </p:grpSp>
      <p:sp>
        <p:nvSpPr>
          <p:cNvPr id="22" name="Red">
            <a:extLst>
              <a:ext uri="{FF2B5EF4-FFF2-40B4-BE49-F238E27FC236}">
                <a16:creationId xmlns:a16="http://schemas.microsoft.com/office/drawing/2014/main" id="{EADEE291-C211-48EF-B3FE-EDCDE803E6EE}"/>
              </a:ext>
            </a:extLst>
          </p:cNvPr>
          <p:cNvSpPr/>
          <p:nvPr/>
        </p:nvSpPr>
        <p:spPr>
          <a:xfrm>
            <a:off x="5842282" y="5273831"/>
            <a:ext cx="971410" cy="70759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Yellow">
            <a:extLst>
              <a:ext uri="{FF2B5EF4-FFF2-40B4-BE49-F238E27FC236}">
                <a16:creationId xmlns:a16="http://schemas.microsoft.com/office/drawing/2014/main" id="{D75AF2B9-D7DB-4E54-9F11-4F88EA6FE247}"/>
              </a:ext>
            </a:extLst>
          </p:cNvPr>
          <p:cNvSpPr/>
          <p:nvPr/>
        </p:nvSpPr>
        <p:spPr>
          <a:xfrm>
            <a:off x="4145100" y="4064993"/>
            <a:ext cx="1398592" cy="707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Blue">
            <a:extLst>
              <a:ext uri="{FF2B5EF4-FFF2-40B4-BE49-F238E27FC236}">
                <a16:creationId xmlns:a16="http://schemas.microsoft.com/office/drawing/2014/main" id="{2D5CE6FB-97F9-48B1-B8C4-92ECC1B45E5C}"/>
              </a:ext>
            </a:extLst>
          </p:cNvPr>
          <p:cNvSpPr/>
          <p:nvPr/>
        </p:nvSpPr>
        <p:spPr>
          <a:xfrm>
            <a:off x="3097481" y="2638093"/>
            <a:ext cx="1384086" cy="667829"/>
          </a:xfrm>
          <a:prstGeom prst="rect">
            <a:avLst/>
          </a:prstGeom>
          <a:solidFill>
            <a:srgbClr val="6FA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5C7427-CB3E-4591-9232-718E9F5C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" y="2576313"/>
            <a:ext cx="1448665" cy="117272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2AF2CF-0FBE-4A50-8743-284BE0D6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1" y="3849246"/>
            <a:ext cx="1473746" cy="11751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9648E91-7351-44B9-AE95-C9AC698F9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" y="5084446"/>
            <a:ext cx="1448665" cy="1175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D60C6B-468D-48E7-8C17-87D64F418D85}"/>
              </a:ext>
            </a:extLst>
          </p:cNvPr>
          <p:cNvSpPr txBox="1"/>
          <p:nvPr/>
        </p:nvSpPr>
        <p:spPr>
          <a:xfrm>
            <a:off x="2300281" y="3355779"/>
            <a:ext cx="3542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SG" sz="14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This 39h is 100% online. The content will be made available from April-Jul 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D4036-3B31-49DB-91BA-F07C92099F8F}"/>
              </a:ext>
            </a:extLst>
          </p:cNvPr>
          <p:cNvSpPr txBox="1"/>
          <p:nvPr/>
        </p:nvSpPr>
        <p:spPr>
          <a:xfrm>
            <a:off x="3239134" y="2787341"/>
            <a:ext cx="13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Apr - Jul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D4693-8AB4-4D2A-A5BA-626EDB707A90}"/>
              </a:ext>
            </a:extLst>
          </p:cNvPr>
          <p:cNvSpPr txBox="1"/>
          <p:nvPr/>
        </p:nvSpPr>
        <p:spPr>
          <a:xfrm>
            <a:off x="4049851" y="4204147"/>
            <a:ext cx="158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Jul - Nov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DDD3C-CEFD-4897-B8F0-EA05AC7BBD90}"/>
              </a:ext>
            </a:extLst>
          </p:cNvPr>
          <p:cNvSpPr txBox="1"/>
          <p:nvPr/>
        </p:nvSpPr>
        <p:spPr>
          <a:xfrm>
            <a:off x="5834699" y="5322820"/>
            <a:ext cx="106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Jan - Feb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767D37-960F-4046-98C5-1A66E5F49E23}"/>
              </a:ext>
            </a:extLst>
          </p:cNvPr>
          <p:cNvSpPr/>
          <p:nvPr/>
        </p:nvSpPr>
        <p:spPr>
          <a:xfrm>
            <a:off x="4761816" y="6259621"/>
            <a:ext cx="462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Q1: Jan-Mar; Q2: Apr-Jun; Q3: Jul-Sep; Q4: Oct-Dec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C878AE-0C2C-4482-81B3-6E0188FD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041" y="129214"/>
            <a:ext cx="3775364" cy="7610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EF4D35-CC81-48A3-BACA-D2C8DB490DCB}"/>
              </a:ext>
            </a:extLst>
          </p:cNvPr>
          <p:cNvSpPr txBox="1"/>
          <p:nvPr/>
        </p:nvSpPr>
        <p:spPr>
          <a:xfrm>
            <a:off x="390834" y="890239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Illustration of Completion within 11 months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645637-1BCA-4C74-B701-52C8D26F14D1}"/>
              </a:ext>
            </a:extLst>
          </p:cNvPr>
          <p:cNvSpPr txBox="1"/>
          <p:nvPr/>
        </p:nvSpPr>
        <p:spPr>
          <a:xfrm>
            <a:off x="0" y="6581001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95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4" grpId="0" animBg="1"/>
      <p:bldP spid="21" grpId="0"/>
      <p:bldP spid="30" grpId="0"/>
      <p:bldP spid="3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B56A3CF-7BDB-4FC9-9DE1-DD07A4D2E6DF}"/>
              </a:ext>
            </a:extLst>
          </p:cNvPr>
          <p:cNvGrpSpPr/>
          <p:nvPr/>
        </p:nvGrpSpPr>
        <p:grpSpPr>
          <a:xfrm>
            <a:off x="764447" y="1115372"/>
            <a:ext cx="4539473" cy="1656222"/>
            <a:chOff x="798884" y="979540"/>
            <a:chExt cx="3409732" cy="1656222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6DAA04BD-B306-4199-922C-5B037D5D6A7F}"/>
                </a:ext>
              </a:extLst>
            </p:cNvPr>
            <p:cNvSpPr/>
            <p:nvPr/>
          </p:nvSpPr>
          <p:spPr>
            <a:xfrm>
              <a:off x="798884" y="979540"/>
              <a:ext cx="3409732" cy="1656222"/>
            </a:xfrm>
            <a:prstGeom prst="round2SameRect">
              <a:avLst>
                <a:gd name="adj1" fmla="val 31524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4440000" sx="101000" sy="101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4358B-7F89-4423-BA2E-D6D7926C567F}"/>
                </a:ext>
              </a:extLst>
            </p:cNvPr>
            <p:cNvSpPr txBox="1"/>
            <p:nvPr/>
          </p:nvSpPr>
          <p:spPr>
            <a:xfrm>
              <a:off x="1086447" y="1041096"/>
              <a:ext cx="2781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MOE Schools</a:t>
              </a:r>
              <a:endParaRPr lang="en-SG" sz="2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0A1A23-F29A-452F-978E-C63F91A5EB27}"/>
              </a:ext>
            </a:extLst>
          </p:cNvPr>
          <p:cNvSpPr/>
          <p:nvPr/>
        </p:nvSpPr>
        <p:spPr>
          <a:xfrm rot="10800000">
            <a:off x="764447" y="1987753"/>
            <a:ext cx="4539472" cy="4215178"/>
          </a:xfrm>
          <a:custGeom>
            <a:avLst/>
            <a:gdLst>
              <a:gd name="connsiteX0" fmla="*/ 3409731 w 3409731"/>
              <a:gd name="connsiteY0" fmla="*/ 4476620 h 4476620"/>
              <a:gd name="connsiteX1" fmla="*/ 2482387 w 3409731"/>
              <a:gd name="connsiteY1" fmla="*/ 4476620 h 4476620"/>
              <a:gd name="connsiteX2" fmla="*/ 2468196 w 3409731"/>
              <a:gd name="connsiteY2" fmla="*/ 4335849 h 4476620"/>
              <a:gd name="connsiteX3" fmla="*/ 1783887 w 3409731"/>
              <a:gd name="connsiteY3" fmla="*/ 3778121 h 4476620"/>
              <a:gd name="connsiteX4" fmla="*/ 1099578 w 3409731"/>
              <a:gd name="connsiteY4" fmla="*/ 4335849 h 4476620"/>
              <a:gd name="connsiteX5" fmla="*/ 1085387 w 3409731"/>
              <a:gd name="connsiteY5" fmla="*/ 4476620 h 4476620"/>
              <a:gd name="connsiteX6" fmla="*/ 0 w 3409731"/>
              <a:gd name="connsiteY6" fmla="*/ 4476620 h 4476620"/>
              <a:gd name="connsiteX7" fmla="*/ 0 w 3409731"/>
              <a:gd name="connsiteY7" fmla="*/ 568300 h 4476620"/>
              <a:gd name="connsiteX8" fmla="*/ 568300 w 3409731"/>
              <a:gd name="connsiteY8" fmla="*/ 0 h 4476620"/>
              <a:gd name="connsiteX9" fmla="*/ 2841431 w 3409731"/>
              <a:gd name="connsiteY9" fmla="*/ 0 h 4476620"/>
              <a:gd name="connsiteX10" fmla="*/ 3409731 w 3409731"/>
              <a:gd name="connsiteY10" fmla="*/ 568300 h 44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731" h="4476620">
                <a:moveTo>
                  <a:pt x="3409731" y="4476620"/>
                </a:moveTo>
                <a:lnTo>
                  <a:pt x="2482387" y="4476620"/>
                </a:lnTo>
                <a:lnTo>
                  <a:pt x="2468196" y="4335849"/>
                </a:lnTo>
                <a:cubicBezTo>
                  <a:pt x="2403063" y="4017554"/>
                  <a:pt x="2121437" y="3778121"/>
                  <a:pt x="1783887" y="3778121"/>
                </a:cubicBezTo>
                <a:cubicBezTo>
                  <a:pt x="1446337" y="3778121"/>
                  <a:pt x="1164711" y="4017554"/>
                  <a:pt x="1099578" y="4335849"/>
                </a:cubicBezTo>
                <a:lnTo>
                  <a:pt x="1085387" y="4476620"/>
                </a:lnTo>
                <a:lnTo>
                  <a:pt x="0" y="4476620"/>
                </a:lnTo>
                <a:lnTo>
                  <a:pt x="0" y="568300"/>
                </a:lnTo>
                <a:cubicBezTo>
                  <a:pt x="0" y="254437"/>
                  <a:pt x="254437" y="0"/>
                  <a:pt x="568300" y="0"/>
                </a:cubicBezTo>
                <a:lnTo>
                  <a:pt x="2841431" y="0"/>
                </a:lnTo>
                <a:cubicBezTo>
                  <a:pt x="3155294" y="0"/>
                  <a:pt x="3409731" y="254437"/>
                  <a:pt x="3409731" y="5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01600" dir="26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73" y="132552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847523" y="373039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Entry Requirements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29860-4F29-4E84-8D31-3FC522028AE6}"/>
              </a:ext>
            </a:extLst>
          </p:cNvPr>
          <p:cNvSpPr txBox="1"/>
          <p:nvPr/>
        </p:nvSpPr>
        <p:spPr>
          <a:xfrm>
            <a:off x="936555" y="2870851"/>
            <a:ext cx="4157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STEM-related subject teachers (namely, Sciences, Mathematics, Computing, Design &amp; Technology, Nutrition and Food Science);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with minimum two years in service; and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 of nomination from their school leaders</a:t>
            </a:r>
            <a:endParaRPr lang="en-S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E05B77-3A00-4345-BB0F-C1F99962A992}"/>
              </a:ext>
            </a:extLst>
          </p:cNvPr>
          <p:cNvGrpSpPr/>
          <p:nvPr/>
        </p:nvGrpSpPr>
        <p:grpSpPr>
          <a:xfrm>
            <a:off x="6113218" y="1153947"/>
            <a:ext cx="4855536" cy="1656222"/>
            <a:chOff x="798884" y="979540"/>
            <a:chExt cx="3409732" cy="1656222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FB2B9BC7-8222-4A43-811E-C8D0CB65EC86}"/>
                </a:ext>
              </a:extLst>
            </p:cNvPr>
            <p:cNvSpPr/>
            <p:nvPr/>
          </p:nvSpPr>
          <p:spPr>
            <a:xfrm>
              <a:off x="798884" y="979540"/>
              <a:ext cx="3409732" cy="1656222"/>
            </a:xfrm>
            <a:prstGeom prst="round2SameRect">
              <a:avLst>
                <a:gd name="adj1" fmla="val 31524"/>
                <a:gd name="adj2" fmla="val 0"/>
              </a:avLst>
            </a:prstGeom>
            <a:solidFill>
              <a:srgbClr val="FFC951"/>
            </a:solidFill>
            <a:ln>
              <a:noFill/>
            </a:ln>
            <a:effectLst>
              <a:outerShdw blurRad="50800" dist="38100" dir="4440000" sx="101000" sy="101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7AABA1-2A71-45B5-B333-E8B9CFDA23E4}"/>
                </a:ext>
              </a:extLst>
            </p:cNvPr>
            <p:cNvSpPr txBox="1"/>
            <p:nvPr/>
          </p:nvSpPr>
          <p:spPr>
            <a:xfrm>
              <a:off x="1086447" y="1041096"/>
              <a:ext cx="278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Non-MOE Schools</a:t>
              </a:r>
              <a:endParaRPr lang="en-SG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639C61E-714D-4BA0-97D9-F3C3DA3F4334}"/>
              </a:ext>
            </a:extLst>
          </p:cNvPr>
          <p:cNvSpPr/>
          <p:nvPr/>
        </p:nvSpPr>
        <p:spPr>
          <a:xfrm rot="10800000">
            <a:off x="6095999" y="1981098"/>
            <a:ext cx="4855535" cy="4215178"/>
          </a:xfrm>
          <a:custGeom>
            <a:avLst/>
            <a:gdLst>
              <a:gd name="connsiteX0" fmla="*/ 3409731 w 3409731"/>
              <a:gd name="connsiteY0" fmla="*/ 4476620 h 4476620"/>
              <a:gd name="connsiteX1" fmla="*/ 2482387 w 3409731"/>
              <a:gd name="connsiteY1" fmla="*/ 4476620 h 4476620"/>
              <a:gd name="connsiteX2" fmla="*/ 2468196 w 3409731"/>
              <a:gd name="connsiteY2" fmla="*/ 4335849 h 4476620"/>
              <a:gd name="connsiteX3" fmla="*/ 1783887 w 3409731"/>
              <a:gd name="connsiteY3" fmla="*/ 3778121 h 4476620"/>
              <a:gd name="connsiteX4" fmla="*/ 1099578 w 3409731"/>
              <a:gd name="connsiteY4" fmla="*/ 4335849 h 4476620"/>
              <a:gd name="connsiteX5" fmla="*/ 1085387 w 3409731"/>
              <a:gd name="connsiteY5" fmla="*/ 4476620 h 4476620"/>
              <a:gd name="connsiteX6" fmla="*/ 0 w 3409731"/>
              <a:gd name="connsiteY6" fmla="*/ 4476620 h 4476620"/>
              <a:gd name="connsiteX7" fmla="*/ 0 w 3409731"/>
              <a:gd name="connsiteY7" fmla="*/ 568300 h 4476620"/>
              <a:gd name="connsiteX8" fmla="*/ 568300 w 3409731"/>
              <a:gd name="connsiteY8" fmla="*/ 0 h 4476620"/>
              <a:gd name="connsiteX9" fmla="*/ 2841431 w 3409731"/>
              <a:gd name="connsiteY9" fmla="*/ 0 h 4476620"/>
              <a:gd name="connsiteX10" fmla="*/ 3409731 w 3409731"/>
              <a:gd name="connsiteY10" fmla="*/ 568300 h 44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731" h="4476620">
                <a:moveTo>
                  <a:pt x="3409731" y="4476620"/>
                </a:moveTo>
                <a:lnTo>
                  <a:pt x="2482387" y="4476620"/>
                </a:lnTo>
                <a:lnTo>
                  <a:pt x="2468196" y="4335849"/>
                </a:lnTo>
                <a:cubicBezTo>
                  <a:pt x="2403063" y="4017554"/>
                  <a:pt x="2121437" y="3778121"/>
                  <a:pt x="1783887" y="3778121"/>
                </a:cubicBezTo>
                <a:cubicBezTo>
                  <a:pt x="1446337" y="3778121"/>
                  <a:pt x="1164711" y="4017554"/>
                  <a:pt x="1099578" y="4335849"/>
                </a:cubicBezTo>
                <a:lnTo>
                  <a:pt x="1085387" y="4476620"/>
                </a:lnTo>
                <a:lnTo>
                  <a:pt x="0" y="4476620"/>
                </a:lnTo>
                <a:lnTo>
                  <a:pt x="0" y="568300"/>
                </a:lnTo>
                <a:cubicBezTo>
                  <a:pt x="0" y="254437"/>
                  <a:pt x="254437" y="0"/>
                  <a:pt x="568300" y="0"/>
                </a:cubicBezTo>
                <a:lnTo>
                  <a:pt x="2841431" y="0"/>
                </a:lnTo>
                <a:cubicBezTo>
                  <a:pt x="3155294" y="0"/>
                  <a:pt x="3409731" y="254437"/>
                  <a:pt x="3409731" y="5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01600" dir="26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02BC7F-9582-4AF6-9DCC-90888B123605}"/>
              </a:ext>
            </a:extLst>
          </p:cNvPr>
          <p:cNvSpPr txBox="1"/>
          <p:nvPr/>
        </p:nvSpPr>
        <p:spPr>
          <a:xfrm>
            <a:off x="6250886" y="2870851"/>
            <a:ext cx="4428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STEM-related subject teachers (namely, Sciences, Mathematics, Computing, Design &amp; Technology, Nutrition and Food Science); and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two years of STEM education (e.g., curriculum design, teaching, etc.) experience.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support from their employers/school leaders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A1B2F5-C2C0-46D2-82CB-299929124ADC}"/>
              </a:ext>
            </a:extLst>
          </p:cNvPr>
          <p:cNvSpPr txBox="1"/>
          <p:nvPr/>
        </p:nvSpPr>
        <p:spPr>
          <a:xfrm>
            <a:off x="39715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18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98" y="108157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781668" y="394765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Fees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18831-04F1-4C15-AFD6-DC8F84695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81427"/>
              </p:ext>
            </p:extLst>
          </p:nvPr>
        </p:nvGraphicFramePr>
        <p:xfrm>
          <a:off x="914400" y="1330256"/>
          <a:ext cx="8128000" cy="1158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91656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80569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*MOE Participant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Non-MOE Participant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4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$1,300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$5,980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99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D77AD8-F5CF-4377-A42A-27E654E65D20}"/>
              </a:ext>
            </a:extLst>
          </p:cNvPr>
          <p:cNvSpPr txBox="1"/>
          <p:nvPr/>
        </p:nvSpPr>
        <p:spPr>
          <a:xfrm>
            <a:off x="870568" y="2662713"/>
            <a:ext cx="1041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Fees are subjected to copyright fee and GST.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*MOE Participant may be eligible for funding by the Ministry of Education (MOE).</a:t>
            </a:r>
          </a:p>
          <a:p>
            <a:endParaRPr lang="en-S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E1D50-786C-430B-90A8-BBFD3248D6D4}"/>
              </a:ext>
            </a:extLst>
          </p:cNvPr>
          <p:cNvSpPr txBox="1"/>
          <p:nvPr/>
        </p:nvSpPr>
        <p:spPr>
          <a:xfrm>
            <a:off x="0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5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34" y="157180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781668" y="394765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Application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55A13B-EB91-43A1-A040-85D2C168B550}"/>
              </a:ext>
            </a:extLst>
          </p:cNvPr>
          <p:cNvGrpSpPr/>
          <p:nvPr/>
        </p:nvGrpSpPr>
        <p:grpSpPr>
          <a:xfrm>
            <a:off x="781668" y="1092200"/>
            <a:ext cx="11080132" cy="1206500"/>
            <a:chOff x="781668" y="1092200"/>
            <a:chExt cx="11080132" cy="1206500"/>
          </a:xfrm>
        </p:grpSpPr>
        <p:pic>
          <p:nvPicPr>
            <p:cNvPr id="3074" name="Picture 2" descr="Apply Now Button&quot; Images – Browse 116 Stock Photos, Vectors, and Video |  Adobe Stock">
              <a:hlinkClick r:id="rId4"/>
              <a:extLst>
                <a:ext uri="{FF2B5EF4-FFF2-40B4-BE49-F238E27FC236}">
                  <a16:creationId xmlns:a16="http://schemas.microsoft.com/office/drawing/2014/main" id="{69BAE16F-5441-48B8-B033-D51F6EE83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8" t="29630" r="12884" b="35185"/>
            <a:stretch/>
          </p:blipFill>
          <p:spPr bwMode="auto">
            <a:xfrm>
              <a:off x="781668" y="1092200"/>
              <a:ext cx="3860800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6982DF-A8C1-4607-9C08-76319A12DF00}"/>
                </a:ext>
              </a:extLst>
            </p:cNvPr>
            <p:cNvSpPr txBox="1"/>
            <p:nvPr/>
          </p:nvSpPr>
          <p:spPr>
            <a:xfrm>
              <a:off x="4642468" y="1329204"/>
              <a:ext cx="72193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SG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FB357-27D5-4915-B6B5-C342448ED86B}"/>
              </a:ext>
            </a:extLst>
          </p:cNvPr>
          <p:cNvGrpSpPr/>
          <p:nvPr/>
        </p:nvGrpSpPr>
        <p:grpSpPr>
          <a:xfrm>
            <a:off x="1277569" y="3744017"/>
            <a:ext cx="10360761" cy="2021783"/>
            <a:chOff x="1277569" y="3744017"/>
            <a:chExt cx="10360761" cy="2021783"/>
          </a:xfrm>
        </p:grpSpPr>
        <p:pic>
          <p:nvPicPr>
            <p:cNvPr id="3076" name="Picture 4" descr="Mail icon in flat style email symbol in flat style">
              <a:extLst>
                <a:ext uri="{FF2B5EF4-FFF2-40B4-BE49-F238E27FC236}">
                  <a16:creationId xmlns:a16="http://schemas.microsoft.com/office/drawing/2014/main" id="{9AEF53A4-172A-4332-AEEC-20CDBD74CA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5355" r="15400" b="25138"/>
            <a:stretch/>
          </p:blipFill>
          <p:spPr bwMode="auto">
            <a:xfrm>
              <a:off x="1277569" y="3744017"/>
              <a:ext cx="2189531" cy="202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F8F871-6616-4262-8AEB-F7BF24A2E511}"/>
                </a:ext>
              </a:extLst>
            </p:cNvPr>
            <p:cNvSpPr txBox="1"/>
            <p:nvPr/>
          </p:nvSpPr>
          <p:spPr>
            <a:xfrm>
              <a:off x="4642467" y="4090193"/>
              <a:ext cx="69958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Please email your letter of nomination/support from your employers/school leaders to </a:t>
              </a:r>
              <a:r>
                <a:rPr lang="en-US" sz="2400" b="0" i="0" u="sng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shafiqah.raihan@nie.edu.sg</a:t>
              </a:r>
              <a:r>
                <a:rPr lang="en-US" sz="2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  </a:t>
              </a:r>
              <a:endParaRPr lang="en-SG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F94A0F-8077-4B9F-BD46-756A672CDECC}"/>
              </a:ext>
            </a:extLst>
          </p:cNvPr>
          <p:cNvSpPr txBox="1"/>
          <p:nvPr/>
        </p:nvSpPr>
        <p:spPr>
          <a:xfrm>
            <a:off x="96253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53052-9323-463E-B874-D295BE25A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737" y="1493176"/>
            <a:ext cx="2189531" cy="2189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59F28-96A0-4B3E-BD09-32A1F3B7D5A7}"/>
              </a:ext>
            </a:extLst>
          </p:cNvPr>
          <p:cNvSpPr txBox="1"/>
          <p:nvPr/>
        </p:nvSpPr>
        <p:spPr>
          <a:xfrm>
            <a:off x="998874" y="2374817"/>
            <a:ext cx="342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Closing date: 12 Nov 2024</a:t>
            </a:r>
          </a:p>
        </p:txBody>
      </p:sp>
    </p:spTree>
    <p:extLst>
      <p:ext uri="{BB962C8B-B14F-4D97-AF65-F5344CB8AC3E}">
        <p14:creationId xmlns:p14="http://schemas.microsoft.com/office/powerpoint/2010/main" val="8959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419"/>
            <a:ext cx="10857614" cy="50490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MOE sponsorship on first-come-first-serve basis?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 We will review the applications (including the write-up) in making the selection. We will also ensure equitable distribution of opportunities across schools.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school is an autonomous/independent school. Am I eligible for the MOE sponsorship?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sponsorship is for MOE schools (including autonomous), HQ officers and AST officers. Alternative funding include school’s PD funds and self-funding.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register for this Programme, how do I attend lessons in the afternoons on weekdays?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arrangements will have to be made at the school level. The Principals’ letter of support as indication of commitment to the teacher’s PD growth is important in this context.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737C9-0CF6-4E60-94EF-CD83F0CB36D1}"/>
              </a:ext>
            </a:extLst>
          </p:cNvPr>
          <p:cNvSpPr txBox="1"/>
          <p:nvPr/>
        </p:nvSpPr>
        <p:spPr>
          <a:xfrm>
            <a:off x="96253" y="646323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806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1301</Words>
  <Application>Microsoft Office PowerPoint</Application>
  <PresentationFormat>Widescreen</PresentationFormat>
  <Paragraphs>216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Office Theme</vt:lpstr>
      <vt:lpstr>Certificate in  STEM Curriculum Development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</vt:lpstr>
      <vt:lpstr>FAQ</vt:lpstr>
      <vt:lpstr>FAQ</vt:lpstr>
      <vt:lpstr>Certificate in  STEM Curriculum Development Programme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in  STEM Curriculum Development Programme</dc:title>
  <dc:creator>Grace Lim</dc:creator>
  <cp:lastModifiedBy>Nur Shafiqah Binte Raihan</cp:lastModifiedBy>
  <cp:revision>54</cp:revision>
  <dcterms:created xsi:type="dcterms:W3CDTF">2022-04-12T01:22:49Z</dcterms:created>
  <dcterms:modified xsi:type="dcterms:W3CDTF">2024-10-24T01:16:03Z</dcterms:modified>
</cp:coreProperties>
</file>