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6"/>
  </p:notesMasterIdLst>
  <p:sldIdLst>
    <p:sldId id="263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ren Cheng Loon Yeong" initials="DCLY" lastIdx="7" clrIdx="0">
    <p:extLst>
      <p:ext uri="{19B8F6BF-5375-455C-9EA6-DF929625EA0E}">
        <p15:presenceInfo xmlns:p15="http://schemas.microsoft.com/office/powerpoint/2012/main" userId="S::darren.yeongcl@staff.main.ntu.edu.sg::1fd056df-1866-4572-92bf-57f18a853cec" providerId="AD"/>
      </p:ext>
    </p:extLst>
  </p:cmAuthor>
  <p:cmAuthor id="2" name="Karen Shumei Guo" initials="KSG" lastIdx="6" clrIdx="1">
    <p:extLst>
      <p:ext uri="{19B8F6BF-5375-455C-9EA6-DF929625EA0E}">
        <p15:presenceInfo xmlns:p15="http://schemas.microsoft.com/office/powerpoint/2012/main" userId="S::karenguo@staff.main.ntu.edu.sg::607d1b5c-30f2-4e6b-a701-bd560d3fbe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25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6938D-CE2E-664C-9EEC-D0D090DD783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AC191-535C-3448-8088-DA7B20721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30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90D2D-AAC5-924C-8DC9-09A845982C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7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556" y="1597819"/>
            <a:ext cx="4745644" cy="1102519"/>
          </a:xfrm>
        </p:spPr>
        <p:txBody>
          <a:bodyPr>
            <a:normAutofit/>
          </a:bodyPr>
          <a:lstStyle>
            <a:lvl1pPr algn="r"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2556" y="2700338"/>
            <a:ext cx="4745644" cy="1528762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 Slides (16x9)-1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66916"/>
            <a:ext cx="8229600" cy="107448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Divider header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941403"/>
            <a:ext cx="8229600" cy="1125140"/>
          </a:xfrm>
        </p:spPr>
        <p:txBody>
          <a:bodyPr anchor="t" anchorCtr="0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Divider </a:t>
            </a:r>
            <a:r>
              <a:rPr lang="en-US" err="1"/>
              <a:t>subheader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5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 Slides (16x9)-08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 Slides (16x9)-08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 Slides (16x9)-08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 Slides (16x9)-08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 Slides (16x9)-08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Slides (16x9)-09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265" y="843500"/>
            <a:ext cx="5113476" cy="3030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55265" y="3581828"/>
            <a:ext cx="4778400" cy="857250"/>
          </a:xfrm>
        </p:spPr>
        <p:txBody>
          <a:bodyPr>
            <a:normAutofit/>
          </a:bodyPr>
          <a:lstStyle>
            <a:lvl1pPr algn="r">
              <a:defRPr sz="3000" baseline="0"/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8063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6377"/>
            <a:ext cx="7772400" cy="1021556"/>
          </a:xfrm>
        </p:spPr>
        <p:txBody>
          <a:bodyPr anchor="ctr" anchorCtr="0">
            <a:normAutofit/>
          </a:bodyPr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117933"/>
            <a:ext cx="7772400" cy="1125140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 Slides (16x9)-08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Slides (16x9)-09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4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 Slides (16x9)-1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67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PowerPoint Slides (16x9)-1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8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 Slides (16x9)-08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werPoint Slides (16x9)-08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1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werPoint Slides (16x9)-08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68C2560D-EC28-3B41-86E8-18F1CE0113B4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8" r:id="rId2"/>
    <p:sldLayoutId id="2147493457" r:id="rId3"/>
    <p:sldLayoutId id="2147493467" r:id="rId4"/>
    <p:sldLayoutId id="2147493468" r:id="rId5"/>
    <p:sldLayoutId id="2147493469" r:id="rId6"/>
    <p:sldLayoutId id="2147493459" r:id="rId7"/>
    <p:sldLayoutId id="2147493460" r:id="rId8"/>
    <p:sldLayoutId id="2147493461" r:id="rId9"/>
    <p:sldLayoutId id="2147493471" r:id="rId10"/>
    <p:sldLayoutId id="2147493462" r:id="rId11"/>
    <p:sldLayoutId id="2147493463" r:id="rId12"/>
    <p:sldLayoutId id="2147493464" r:id="rId13"/>
    <p:sldLayoutId id="2147493465" r:id="rId14"/>
    <p:sldLayoutId id="2147493466" r:id="rId15"/>
    <p:sldLayoutId id="2147493470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rgbClr val="660066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kcmed-rca@ntu.edu.s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5E9A8-7332-8343-AC96-902D2CFDF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82" y="22653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Research Agreement Review Process</a:t>
            </a:r>
            <a:br>
              <a:rPr lang="en-US" sz="2400" dirty="0"/>
            </a:br>
            <a:r>
              <a:rPr lang="en-US" sz="1400" b="0" dirty="0"/>
              <a:t>Oversee by the LKC Research Contract Team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5E06E9-7B48-034F-BD6D-14CC5A80353D}"/>
              </a:ext>
            </a:extLst>
          </p:cNvPr>
          <p:cNvSpPr/>
          <p:nvPr/>
        </p:nvSpPr>
        <p:spPr>
          <a:xfrm>
            <a:off x="1428943" y="1573101"/>
            <a:ext cx="1664974" cy="18960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rgbClr val="660066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50" dirty="0"/>
              <a:t>Send in for NTU Legal review via  NTU ServiceNow-legal service (Legal Document Review).</a:t>
            </a:r>
          </a:p>
          <a:p>
            <a:pPr algn="ctr"/>
            <a:endParaRPr lang="en-US" sz="1050" dirty="0"/>
          </a:p>
          <a:p>
            <a:pPr algn="ctr"/>
            <a:r>
              <a:rPr lang="en-US" sz="1050" dirty="0"/>
              <a:t>Before submitting through </a:t>
            </a:r>
            <a:r>
              <a:rPr lang="en-US" sz="1050" dirty="0" err="1"/>
              <a:t>Servicenow</a:t>
            </a:r>
            <a:r>
              <a:rPr lang="en-US" sz="1050" dirty="0"/>
              <a:t>, please drop us the details of the agreement for your request to </a:t>
            </a:r>
            <a:r>
              <a:rPr lang="en-US" sz="1050" dirty="0">
                <a:hlinkClick r:id="rId3"/>
              </a:rPr>
              <a:t>lkcmed-rca@ntu.edu.sg</a:t>
            </a:r>
            <a:r>
              <a:rPr lang="en-US" sz="1050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6BD6CF-6261-6649-8465-B391BE911CAC}"/>
              </a:ext>
            </a:extLst>
          </p:cNvPr>
          <p:cNvSpPr/>
          <p:nvPr/>
        </p:nvSpPr>
        <p:spPr>
          <a:xfrm>
            <a:off x="3603076" y="1554162"/>
            <a:ext cx="1371612" cy="12161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rgbClr val="660066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50" dirty="0"/>
              <a:t>Review of Agreement by NTU Legal Support Office (LSO) and any further inputs as required by </a:t>
            </a:r>
            <a:r>
              <a:rPr lang="en-US" sz="1050" dirty="0" err="1"/>
              <a:t>NTUitive</a:t>
            </a:r>
            <a:r>
              <a:rPr lang="en-US" sz="1050" dirty="0"/>
              <a:t> or other NTU departments.</a:t>
            </a:r>
          </a:p>
          <a:p>
            <a:r>
              <a:rPr lang="en-US" sz="1050" dirty="0"/>
              <a:t>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92F079-EA41-774C-8B39-26C735BBE76B}"/>
              </a:ext>
            </a:extLst>
          </p:cNvPr>
          <p:cNvSpPr/>
          <p:nvPr/>
        </p:nvSpPr>
        <p:spPr>
          <a:xfrm>
            <a:off x="5715625" y="1506884"/>
            <a:ext cx="1527951" cy="7723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rgbClr val="660066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50" dirty="0"/>
              <a:t>Negotiation of Agreement (with external parties &amp; PI)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713A15-00AF-1143-A939-E1F0A06CA193}"/>
              </a:ext>
            </a:extLst>
          </p:cNvPr>
          <p:cNvSpPr/>
          <p:nvPr/>
        </p:nvSpPr>
        <p:spPr>
          <a:xfrm>
            <a:off x="3716682" y="3893187"/>
            <a:ext cx="1610180" cy="7723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660066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50" dirty="0"/>
              <a:t>Agreement will be put up for approvals by the LKC Research Contracts Team in the NTU </a:t>
            </a:r>
            <a:r>
              <a:rPr lang="en-US" sz="1050" dirty="0" err="1"/>
              <a:t>eRAS</a:t>
            </a:r>
            <a:r>
              <a:rPr lang="en-US" sz="1050" dirty="0"/>
              <a:t> system.</a:t>
            </a:r>
          </a:p>
          <a:p>
            <a:pPr algn="ctr"/>
            <a:endParaRPr lang="en-US" sz="105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FFD11D-9B19-C44E-8A5E-55568E2698F8}"/>
              </a:ext>
            </a:extLst>
          </p:cNvPr>
          <p:cNvSpPr/>
          <p:nvPr/>
        </p:nvSpPr>
        <p:spPr>
          <a:xfrm>
            <a:off x="5893452" y="3882107"/>
            <a:ext cx="1374873" cy="7723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660066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50" dirty="0"/>
              <a:t>Finalize Agreement by external parties &amp; LSO</a:t>
            </a:r>
          </a:p>
        </p:txBody>
      </p:sp>
      <p:sp>
        <p:nvSpPr>
          <p:cNvPr id="24" name="Pentagon 17">
            <a:extLst>
              <a:ext uri="{FF2B5EF4-FFF2-40B4-BE49-F238E27FC236}">
                <a16:creationId xmlns:a16="http://schemas.microsoft.com/office/drawing/2014/main" id="{FEB023F2-A288-6C48-8846-69DE36669D23}"/>
              </a:ext>
            </a:extLst>
          </p:cNvPr>
          <p:cNvSpPr/>
          <p:nvPr/>
        </p:nvSpPr>
        <p:spPr>
          <a:xfrm>
            <a:off x="434907" y="1730265"/>
            <a:ext cx="903476" cy="633251"/>
          </a:xfrm>
          <a:prstGeom prst="homePlate">
            <a:avLst/>
          </a:prstGeom>
          <a:solidFill>
            <a:srgbClr val="FFC000"/>
          </a:solidFill>
          <a:ln w="3175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SG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Contract Request</a:t>
            </a:r>
          </a:p>
          <a:p>
            <a:pPr algn="ctr"/>
            <a:endParaRPr lang="en-SG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DA0390-7586-D24C-9210-309BA212DC7F}"/>
              </a:ext>
            </a:extLst>
          </p:cNvPr>
          <p:cNvSpPr txBox="1"/>
          <p:nvPr/>
        </p:nvSpPr>
        <p:spPr>
          <a:xfrm>
            <a:off x="5730942" y="2541725"/>
            <a:ext cx="155143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verifications by LKC Finance/Research Support Office (if involve a grant)/ RASS Operations for Finance and Operational details in the agreement</a:t>
            </a:r>
            <a:r>
              <a:rPr lang="en-US" sz="900" dirty="0"/>
              <a:t>.</a:t>
            </a:r>
            <a:endParaRPr lang="en-SG" sz="900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CF4279D-5583-43DF-8B73-C0C1EC759774}"/>
              </a:ext>
            </a:extLst>
          </p:cNvPr>
          <p:cNvSpPr/>
          <p:nvPr/>
        </p:nvSpPr>
        <p:spPr>
          <a:xfrm>
            <a:off x="3160513" y="2022044"/>
            <a:ext cx="350874" cy="2308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C1CB21-ED4F-42DF-978C-06F4F91AF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79581">
            <a:off x="5141697" y="1830156"/>
            <a:ext cx="435759" cy="3356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50F3C2-7247-47C0-8476-DAA7E32B0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5374186" y="4069449"/>
            <a:ext cx="451143" cy="34750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6C406D5-BB0F-4EC4-B967-B24E6E76CE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2392" y="4069449"/>
            <a:ext cx="451143" cy="35297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24A70FA-E48A-434E-B73D-42C37784FBE8}"/>
              </a:ext>
            </a:extLst>
          </p:cNvPr>
          <p:cNvSpPr/>
          <p:nvPr/>
        </p:nvSpPr>
        <p:spPr>
          <a:xfrm>
            <a:off x="1481628" y="3792964"/>
            <a:ext cx="1664974" cy="9727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660066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50" dirty="0"/>
              <a:t>Signing of agreement by the relevant authority according to NTU/LKC Delegation Of Authority (</a:t>
            </a:r>
            <a:r>
              <a:rPr lang="en-US" sz="1050"/>
              <a:t>DOA).</a:t>
            </a:r>
            <a:endParaRPr lang="en-US" sz="10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DE737E-4E21-49B9-AD99-530BCBE73C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428001">
            <a:off x="5147712" y="2453087"/>
            <a:ext cx="517405" cy="347502"/>
          </a:xfrm>
          <a:prstGeom prst="rect">
            <a:avLst/>
          </a:prstGeom>
        </p:spPr>
      </p:pic>
      <p:sp>
        <p:nvSpPr>
          <p:cNvPr id="7" name="Arrow: Curved Left 6">
            <a:extLst>
              <a:ext uri="{FF2B5EF4-FFF2-40B4-BE49-F238E27FC236}">
                <a16:creationId xmlns:a16="http://schemas.microsoft.com/office/drawing/2014/main" id="{2A94A73D-7774-4C3F-A3B0-47695EDA17BC}"/>
              </a:ext>
            </a:extLst>
          </p:cNvPr>
          <p:cNvSpPr/>
          <p:nvPr/>
        </p:nvSpPr>
        <p:spPr>
          <a:xfrm>
            <a:off x="7659232" y="2279174"/>
            <a:ext cx="581774" cy="2137778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26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679</TotalTime>
  <Words>160</Words>
  <Application>Microsoft Office PowerPoint</Application>
  <PresentationFormat>On-screen Show (16:9)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Office Theme</vt:lpstr>
      <vt:lpstr>Research Agreement Review Process Oversee by the LKC Research Contract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Chui Rhong CHANG</cp:lastModifiedBy>
  <cp:revision>24</cp:revision>
  <dcterms:created xsi:type="dcterms:W3CDTF">2010-04-12T23:12:02Z</dcterms:created>
  <dcterms:modified xsi:type="dcterms:W3CDTF">2021-10-11T02:13:25Z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