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sldIdLst>
    <p:sldId id="256" r:id="rId5"/>
    <p:sldId id="257" r:id="rId6"/>
    <p:sldId id="258" r:id="rId7"/>
    <p:sldId id="259" r:id="rId8"/>
    <p:sldId id="260" r:id="rId9"/>
    <p:sldId id="262" r:id="rId10"/>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485FBA8-9077-46AC-A994-86E035F71F41}" v="1" dt="2021-11-23T05:38:39.79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798" autoAdjust="0"/>
    <p:restoredTop sz="94696"/>
  </p:normalViewPr>
  <p:slideViewPr>
    <p:cSldViewPr snapToGrid="0" snapToObjects="1">
      <p:cViewPr varScale="1">
        <p:scale>
          <a:sx n="70" d="100"/>
          <a:sy n="70" d="100"/>
        </p:scale>
        <p:origin x="1416" y="60"/>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theme" Target="theme/theme1.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viewProps" Target="viewProps.xml"/><Relationship Id="rId2" Type="http://schemas.openxmlformats.org/officeDocument/2006/relationships/customXml" Target="../customXml/item2.xml"/><Relationship Id="rId16"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presProps" Target="presProps.xml"/><Relationship Id="rId5" Type="http://schemas.openxmlformats.org/officeDocument/2006/relationships/slide" Target="slides/slide1.xml"/><Relationship Id="rId15" Type="http://schemas.microsoft.com/office/2016/11/relationships/changesInfo" Target="changesInfos/changesInfo1.xml"/><Relationship Id="rId10" Type="http://schemas.openxmlformats.org/officeDocument/2006/relationships/slide" Target="slides/slide6.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Elaine Lay Hong Lim" userId="47c37deb-9bff-48ba-9637-f7bd4f8c2000" providerId="ADAL" clId="{8485FBA8-9077-46AC-A994-86E035F71F41}"/>
    <pc:docChg chg="modSld">
      <pc:chgData name="Elaine Lay Hong Lim" userId="47c37deb-9bff-48ba-9637-f7bd4f8c2000" providerId="ADAL" clId="{8485FBA8-9077-46AC-A994-86E035F71F41}" dt="2021-11-23T05:38:39.788" v="0"/>
      <pc:docMkLst>
        <pc:docMk/>
      </pc:docMkLst>
      <pc:sldChg chg="modSp">
        <pc:chgData name="Elaine Lay Hong Lim" userId="47c37deb-9bff-48ba-9637-f7bd4f8c2000" providerId="ADAL" clId="{8485FBA8-9077-46AC-A994-86E035F71F41}" dt="2021-11-23T05:38:39.788" v="0"/>
        <pc:sldMkLst>
          <pc:docMk/>
          <pc:sldMk cId="1628365754" sldId="256"/>
        </pc:sldMkLst>
        <pc:graphicFrameChg chg="mod">
          <ac:chgData name="Elaine Lay Hong Lim" userId="47c37deb-9bff-48ba-9637-f7bd4f8c2000" providerId="ADAL" clId="{8485FBA8-9077-46AC-A994-86E035F71F41}" dt="2021-11-23T05:38:39.788" v="0"/>
          <ac:graphicFrameMkLst>
            <pc:docMk/>
            <pc:sldMk cId="1628365754" sldId="256"/>
            <ac:graphicFrameMk id="4" creationId="{00000000-0000-0000-0000-000000000000}"/>
          </ac:graphicFrameMkLst>
        </pc:graphicFrameChg>
      </pc:sldChg>
      <pc:sldChg chg="modSp">
        <pc:chgData name="Elaine Lay Hong Lim" userId="47c37deb-9bff-48ba-9637-f7bd4f8c2000" providerId="ADAL" clId="{8485FBA8-9077-46AC-A994-86E035F71F41}" dt="2021-11-23T05:38:39.788" v="0"/>
        <pc:sldMkLst>
          <pc:docMk/>
          <pc:sldMk cId="358656652" sldId="257"/>
        </pc:sldMkLst>
        <pc:graphicFrameChg chg="mod">
          <ac:chgData name="Elaine Lay Hong Lim" userId="47c37deb-9bff-48ba-9637-f7bd4f8c2000" providerId="ADAL" clId="{8485FBA8-9077-46AC-A994-86E035F71F41}" dt="2021-11-23T05:38:39.788" v="0"/>
          <ac:graphicFrameMkLst>
            <pc:docMk/>
            <pc:sldMk cId="358656652" sldId="257"/>
            <ac:graphicFrameMk id="4" creationId="{00000000-0000-0000-0000-000000000000}"/>
          </ac:graphicFrameMkLst>
        </pc:graphicFrameChg>
      </pc:sldChg>
      <pc:sldChg chg="modSp">
        <pc:chgData name="Elaine Lay Hong Lim" userId="47c37deb-9bff-48ba-9637-f7bd4f8c2000" providerId="ADAL" clId="{8485FBA8-9077-46AC-A994-86E035F71F41}" dt="2021-11-23T05:38:39.788" v="0"/>
        <pc:sldMkLst>
          <pc:docMk/>
          <pc:sldMk cId="193183063" sldId="258"/>
        </pc:sldMkLst>
        <pc:graphicFrameChg chg="mod">
          <ac:chgData name="Elaine Lay Hong Lim" userId="47c37deb-9bff-48ba-9637-f7bd4f8c2000" providerId="ADAL" clId="{8485FBA8-9077-46AC-A994-86E035F71F41}" dt="2021-11-23T05:38:39.788" v="0"/>
          <ac:graphicFrameMkLst>
            <pc:docMk/>
            <pc:sldMk cId="193183063" sldId="258"/>
            <ac:graphicFrameMk id="4" creationId="{00000000-0000-0000-0000-000000000000}"/>
          </ac:graphicFrameMkLst>
        </pc:graphicFrameChg>
      </pc:sldChg>
    </pc:docChg>
  </pc:docChgLst>
</pc:chgInfo>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ctrTitle"/>
          </p:nvPr>
        </p:nvSpPr>
        <p:spPr>
          <a:xfrm>
            <a:off x="3351938" y="1550665"/>
            <a:ext cx="5106261" cy="1902103"/>
          </a:xfrm>
        </p:spPr>
        <p:txBody>
          <a:bodyPr>
            <a:normAutofit/>
          </a:bodyPr>
          <a:lstStyle>
            <a:lvl1pPr algn="r">
              <a:defRPr sz="3000"/>
            </a:lvl1pPr>
          </a:lstStyle>
          <a:p>
            <a:r>
              <a:rPr lang="en-US" dirty="0"/>
              <a:t>Click to edit Master title style</a:t>
            </a:r>
          </a:p>
        </p:txBody>
      </p:sp>
      <p:sp>
        <p:nvSpPr>
          <p:cNvPr id="3" name="Subtitle 2"/>
          <p:cNvSpPr>
            <a:spLocks noGrp="1"/>
          </p:cNvSpPr>
          <p:nvPr>
            <p:ph type="subTitle" idx="1"/>
          </p:nvPr>
        </p:nvSpPr>
        <p:spPr>
          <a:xfrm>
            <a:off x="3351938" y="3487464"/>
            <a:ext cx="5106260" cy="1752600"/>
          </a:xfrm>
        </p:spPr>
        <p:txBody>
          <a:bodyPr>
            <a:normAutofit/>
          </a:bodyPr>
          <a:lstStyle>
            <a:lvl1pPr marL="0" indent="0" algn="r">
              <a:buNone/>
              <a:defRPr sz="22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4" name="Date Placeholder 3"/>
          <p:cNvSpPr>
            <a:spLocks noGrp="1"/>
          </p:cNvSpPr>
          <p:nvPr>
            <p:ph type="dt" sz="half" idx="10"/>
          </p:nvPr>
        </p:nvSpPr>
        <p:spPr/>
        <p:txBody>
          <a:bodyPr/>
          <a:lstStyle/>
          <a:p>
            <a:fld id="{D1B1BB28-B13C-F643-BEF9-F9847478EC38}" type="datetimeFigureOut">
              <a:rPr lang="en-US" smtClean="0"/>
              <a:t>12/22/2021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C43BB46-4E47-A543-97A9-DF26D7D91984}" type="slidenum">
              <a:rPr lang="en-US" smtClean="0"/>
              <a:t>‹#›</a:t>
            </a:fld>
            <a:endParaRPr lang="en-US"/>
          </a:p>
        </p:txBody>
      </p:sp>
    </p:spTree>
    <p:extLst>
      <p:ext uri="{BB962C8B-B14F-4D97-AF65-F5344CB8AC3E}">
        <p14:creationId xmlns:p14="http://schemas.microsoft.com/office/powerpoint/2010/main" val="304544196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4" descr="PowerPoint Slides (4x3)-03.jp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2" name="Date Placeholder 1"/>
          <p:cNvSpPr>
            <a:spLocks noGrp="1"/>
          </p:cNvSpPr>
          <p:nvPr>
            <p:ph type="dt" sz="half" idx="10"/>
          </p:nvPr>
        </p:nvSpPr>
        <p:spPr/>
        <p:txBody>
          <a:bodyPr/>
          <a:lstStyle/>
          <a:p>
            <a:fld id="{D1B1BB28-B13C-F643-BEF9-F9847478EC38}" type="datetimeFigureOut">
              <a:rPr lang="en-US" smtClean="0"/>
              <a:t>12/22/2021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C43BB46-4E47-A543-97A9-DF26D7D91984}" type="slidenum">
              <a:rPr lang="en-US" smtClean="0"/>
              <a:t>‹#›</a:t>
            </a:fld>
            <a:endParaRPr lang="en-US"/>
          </a:p>
        </p:txBody>
      </p:sp>
    </p:spTree>
    <p:extLst>
      <p:ext uri="{BB962C8B-B14F-4D97-AF65-F5344CB8AC3E}">
        <p14:creationId xmlns:p14="http://schemas.microsoft.com/office/powerpoint/2010/main" val="42443539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8" name="Picture 7" descr="PowerPoint Slides (4x3)-03.jp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1B1BB28-B13C-F643-BEF9-F9847478EC38}" type="datetimeFigureOut">
              <a:rPr lang="en-US" smtClean="0"/>
              <a:t>12/22/2021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C43BB46-4E47-A543-97A9-DF26D7D91984}" type="slidenum">
              <a:rPr lang="en-US" smtClean="0"/>
              <a:t>‹#›</a:t>
            </a:fld>
            <a:endParaRPr lang="en-US"/>
          </a:p>
        </p:txBody>
      </p:sp>
    </p:spTree>
    <p:extLst>
      <p:ext uri="{BB962C8B-B14F-4D97-AF65-F5344CB8AC3E}">
        <p14:creationId xmlns:p14="http://schemas.microsoft.com/office/powerpoint/2010/main" val="1637868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8" name="Picture 7" descr="PowerPoint Slides (4x3)-03.jp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1B1BB28-B13C-F643-BEF9-F9847478EC38}" type="datetimeFigureOut">
              <a:rPr lang="en-US" smtClean="0"/>
              <a:t>12/22/2021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C43BB46-4E47-A543-97A9-DF26D7D91984}" type="slidenum">
              <a:rPr lang="en-US" smtClean="0"/>
              <a:t>‹#›</a:t>
            </a:fld>
            <a:endParaRPr lang="en-US"/>
          </a:p>
        </p:txBody>
      </p:sp>
    </p:spTree>
    <p:extLst>
      <p:ext uri="{BB962C8B-B14F-4D97-AF65-F5344CB8AC3E}">
        <p14:creationId xmlns:p14="http://schemas.microsoft.com/office/powerpoint/2010/main" val="350854235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7" name="Picture 6" descr="PowerPoint Slides (4x3)-03.jp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1B1BB28-B13C-F643-BEF9-F9847478EC38}" type="datetimeFigureOut">
              <a:rPr lang="en-US" smtClean="0"/>
              <a:t>12/22/2021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C43BB46-4E47-A543-97A9-DF26D7D91984}" type="slidenum">
              <a:rPr lang="en-US" smtClean="0"/>
              <a:t>‹#›</a:t>
            </a:fld>
            <a:endParaRPr lang="en-US"/>
          </a:p>
        </p:txBody>
      </p:sp>
    </p:spTree>
    <p:extLst>
      <p:ext uri="{BB962C8B-B14F-4D97-AF65-F5344CB8AC3E}">
        <p14:creationId xmlns:p14="http://schemas.microsoft.com/office/powerpoint/2010/main" val="360188651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pic>
        <p:nvPicPr>
          <p:cNvPr id="7" name="Picture 6" descr="PowerPoint Slides (4x3)-03.jp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1B1BB28-B13C-F643-BEF9-F9847478EC38}" type="datetimeFigureOut">
              <a:rPr lang="en-US" smtClean="0"/>
              <a:t>12/22/2021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C43BB46-4E47-A543-97A9-DF26D7D91984}" type="slidenum">
              <a:rPr lang="en-US" smtClean="0"/>
              <a:t>‹#›</a:t>
            </a:fld>
            <a:endParaRPr lang="en-US"/>
          </a:p>
        </p:txBody>
      </p:sp>
    </p:spTree>
    <p:extLst>
      <p:ext uri="{BB962C8B-B14F-4D97-AF65-F5344CB8AC3E}">
        <p14:creationId xmlns:p14="http://schemas.microsoft.com/office/powerpoint/2010/main" val="320640389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pic>
        <p:nvPicPr>
          <p:cNvPr id="6" name="Picture 5" descr="PowerPoint Slides (4x3)-04.jp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9144000" cy="6858000"/>
          </a:xfrm>
          <a:prstGeom prst="rect">
            <a:avLst/>
          </a:prstGeom>
        </p:spPr>
      </p:pic>
      <p:pic>
        <p:nvPicPr>
          <p:cNvPr id="2" name="Picture 1"/>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602634" y="1267735"/>
            <a:ext cx="5937161" cy="3518318"/>
          </a:xfrm>
          <a:prstGeom prst="rect">
            <a:avLst/>
          </a:prstGeom>
        </p:spPr>
      </p:pic>
      <p:sp>
        <p:nvSpPr>
          <p:cNvPr id="9" name="TextBox 8"/>
          <p:cNvSpPr txBox="1"/>
          <p:nvPr userDrawn="1"/>
        </p:nvSpPr>
        <p:spPr>
          <a:xfrm>
            <a:off x="1576876" y="4607187"/>
            <a:ext cx="5692773" cy="630942"/>
          </a:xfrm>
          <a:prstGeom prst="rect">
            <a:avLst/>
          </a:prstGeom>
          <a:noFill/>
        </p:spPr>
        <p:txBody>
          <a:bodyPr wrap="square" rtlCol="0">
            <a:spAutoFit/>
          </a:bodyPr>
          <a:lstStyle/>
          <a:p>
            <a:pPr algn="r"/>
            <a:r>
              <a:rPr lang="en-US" sz="3500" b="1" dirty="0">
                <a:solidFill>
                  <a:srgbClr val="660066"/>
                </a:solidFill>
                <a:latin typeface="Verdana"/>
                <a:cs typeface="Verdana"/>
              </a:rPr>
              <a:t>Thank you</a:t>
            </a:r>
          </a:p>
        </p:txBody>
      </p:sp>
    </p:spTree>
    <p:extLst>
      <p:ext uri="{BB962C8B-B14F-4D97-AF65-F5344CB8AC3E}">
        <p14:creationId xmlns:p14="http://schemas.microsoft.com/office/powerpoint/2010/main" val="10495159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722313" y="2189990"/>
            <a:ext cx="7772400" cy="1362075"/>
          </a:xfrm>
        </p:spPr>
        <p:txBody>
          <a:bodyPr anchor="ctr" anchorCtr="0">
            <a:normAutofit/>
          </a:bodyPr>
          <a:lstStyle>
            <a:lvl1pPr algn="l">
              <a:defRPr sz="3200" b="1" cap="all"/>
            </a:lvl1pPr>
          </a:lstStyle>
          <a:p>
            <a:r>
              <a:rPr lang="en-US" dirty="0"/>
              <a:t>Click to edit Master title style</a:t>
            </a:r>
          </a:p>
        </p:txBody>
      </p:sp>
      <p:sp>
        <p:nvSpPr>
          <p:cNvPr id="3" name="Text Placeholder 2"/>
          <p:cNvSpPr>
            <a:spLocks noGrp="1"/>
          </p:cNvSpPr>
          <p:nvPr>
            <p:ph type="body" idx="1"/>
          </p:nvPr>
        </p:nvSpPr>
        <p:spPr>
          <a:xfrm>
            <a:off x="722313" y="3564227"/>
            <a:ext cx="7772400" cy="1500187"/>
          </a:xfrm>
        </p:spPr>
        <p:txBody>
          <a:bodyPr anchor="t" anchorCtr="0"/>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4" name="Date Placeholder 3"/>
          <p:cNvSpPr>
            <a:spLocks noGrp="1"/>
          </p:cNvSpPr>
          <p:nvPr>
            <p:ph type="dt" sz="half" idx="10"/>
          </p:nvPr>
        </p:nvSpPr>
        <p:spPr/>
        <p:txBody>
          <a:bodyPr/>
          <a:lstStyle/>
          <a:p>
            <a:fld id="{D1B1BB28-B13C-F643-BEF9-F9847478EC38}" type="datetimeFigureOut">
              <a:rPr lang="en-US" smtClean="0"/>
              <a:t>12/22/2021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C43BB46-4E47-A543-97A9-DF26D7D91984}" type="slidenum">
              <a:rPr lang="en-US" smtClean="0"/>
              <a:t>‹#›</a:t>
            </a:fld>
            <a:endParaRPr lang="en-US"/>
          </a:p>
        </p:txBody>
      </p:sp>
    </p:spTree>
    <p:extLst>
      <p:ext uri="{BB962C8B-B14F-4D97-AF65-F5344CB8AC3E}">
        <p14:creationId xmlns:p14="http://schemas.microsoft.com/office/powerpoint/2010/main" val="28233762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8" name="Picture 7" descr="PowerPoint Slides (4x3)-03.jp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1B1BB28-B13C-F643-BEF9-F9847478EC38}" type="datetimeFigureOut">
              <a:rPr lang="en-US" smtClean="0"/>
              <a:t>12/22/2021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C43BB46-4E47-A543-97A9-DF26D7D91984}" type="slidenum">
              <a:rPr lang="en-US" smtClean="0"/>
              <a:t>‹#›</a:t>
            </a:fld>
            <a:endParaRPr lang="en-US"/>
          </a:p>
        </p:txBody>
      </p:sp>
    </p:spTree>
    <p:extLst>
      <p:ext uri="{BB962C8B-B14F-4D97-AF65-F5344CB8AC3E}">
        <p14:creationId xmlns:p14="http://schemas.microsoft.com/office/powerpoint/2010/main" val="10063921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pic>
        <p:nvPicPr>
          <p:cNvPr id="7" name="Picture 6" descr="PowerPoint Slides (4x3)-04.jp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1B1BB28-B13C-F643-BEF9-F9847478EC38}" type="datetimeFigureOut">
              <a:rPr lang="en-US" smtClean="0"/>
              <a:t>12/22/2021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C43BB46-4E47-A543-97A9-DF26D7D91984}" type="slidenum">
              <a:rPr lang="en-US" smtClean="0"/>
              <a:t>‹#›</a:t>
            </a:fld>
            <a:endParaRPr lang="en-US"/>
          </a:p>
        </p:txBody>
      </p:sp>
    </p:spTree>
    <p:extLst>
      <p:ext uri="{BB962C8B-B14F-4D97-AF65-F5344CB8AC3E}">
        <p14:creationId xmlns:p14="http://schemas.microsoft.com/office/powerpoint/2010/main" val="74771854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2_Title and Content">
    <p:spTree>
      <p:nvGrpSpPr>
        <p:cNvPr id="1" name=""/>
        <p:cNvGrpSpPr/>
        <p:nvPr/>
      </p:nvGrpSpPr>
      <p:grpSpPr>
        <a:xfrm>
          <a:off x="0" y="0"/>
          <a:ext cx="0" cy="0"/>
          <a:chOff x="0" y="0"/>
          <a:chExt cx="0" cy="0"/>
        </a:xfrm>
      </p:grpSpPr>
      <p:pic>
        <p:nvPicPr>
          <p:cNvPr id="8" name="Picture 7" descr="PowerPoint Slides (4x3)-05.jp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2" name="Title 1"/>
          <p:cNvSpPr>
            <a:spLocks noGrp="1"/>
          </p:cNvSpPr>
          <p:nvPr>
            <p:ph type="title"/>
          </p:nvPr>
        </p:nvSpPr>
        <p:spPr/>
        <p:txBody>
          <a:bodyPr/>
          <a:lstStyle>
            <a:lvl1pPr algn="ctr">
              <a:defRPr/>
            </a:lvl1pPr>
          </a:lstStyle>
          <a:p>
            <a:r>
              <a:rPr lang="en-US" dirty="0"/>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1B1BB28-B13C-F643-BEF9-F9847478EC38}" type="datetimeFigureOut">
              <a:rPr lang="en-US" smtClean="0"/>
              <a:t>12/22/2021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C43BB46-4E47-A543-97A9-DF26D7D91984}" type="slidenum">
              <a:rPr lang="en-US" smtClean="0"/>
              <a:t>‹#›</a:t>
            </a:fld>
            <a:endParaRPr lang="en-US"/>
          </a:p>
        </p:txBody>
      </p:sp>
    </p:spTree>
    <p:extLst>
      <p:ext uri="{BB962C8B-B14F-4D97-AF65-F5344CB8AC3E}">
        <p14:creationId xmlns:p14="http://schemas.microsoft.com/office/powerpoint/2010/main" val="322482044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8" name="Picture 7" descr="PowerPoint Slides (4x3)-03.jp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D1B1BB28-B13C-F643-BEF9-F9847478EC38}" type="datetimeFigureOut">
              <a:rPr lang="en-US" smtClean="0"/>
              <a:t>12/22/2021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C43BB46-4E47-A543-97A9-DF26D7D91984}" type="slidenum">
              <a:rPr lang="en-US" smtClean="0"/>
              <a:t>‹#›</a:t>
            </a:fld>
            <a:endParaRPr lang="en-US"/>
          </a:p>
        </p:txBody>
      </p:sp>
    </p:spTree>
    <p:extLst>
      <p:ext uri="{BB962C8B-B14F-4D97-AF65-F5344CB8AC3E}">
        <p14:creationId xmlns:p14="http://schemas.microsoft.com/office/powerpoint/2010/main" val="352438402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0" name="Picture 9" descr="PowerPoint Slides (4x3)-03.jp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D1B1BB28-B13C-F643-BEF9-F9847478EC38}" type="datetimeFigureOut">
              <a:rPr lang="en-US" smtClean="0"/>
              <a:t>12/22/2021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C43BB46-4E47-A543-97A9-DF26D7D91984}" type="slidenum">
              <a:rPr lang="en-US" smtClean="0"/>
              <a:t>‹#›</a:t>
            </a:fld>
            <a:endParaRPr lang="en-US"/>
          </a:p>
        </p:txBody>
      </p:sp>
    </p:spTree>
    <p:extLst>
      <p:ext uri="{BB962C8B-B14F-4D97-AF65-F5344CB8AC3E}">
        <p14:creationId xmlns:p14="http://schemas.microsoft.com/office/powerpoint/2010/main" val="109521797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6" name="Picture 5" descr="PowerPoint Slides (4x3)-03.jp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D1B1BB28-B13C-F643-BEF9-F9847478EC38}" type="datetimeFigureOut">
              <a:rPr lang="en-US" smtClean="0"/>
              <a:t>12/22/2021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C43BB46-4E47-A543-97A9-DF26D7D91984}" type="slidenum">
              <a:rPr lang="en-US" smtClean="0"/>
              <a:t>‹#›</a:t>
            </a:fld>
            <a:endParaRPr lang="en-US"/>
          </a:p>
        </p:txBody>
      </p:sp>
    </p:spTree>
    <p:extLst>
      <p:ext uri="{BB962C8B-B14F-4D97-AF65-F5344CB8AC3E}">
        <p14:creationId xmlns:p14="http://schemas.microsoft.com/office/powerpoint/2010/main" val="129716524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pic>
        <p:nvPicPr>
          <p:cNvPr id="7" name="Picture 6" descr="PowerPoint Slides (4x3)-11.jp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2" name="Title 1"/>
          <p:cNvSpPr>
            <a:spLocks noGrp="1"/>
          </p:cNvSpPr>
          <p:nvPr>
            <p:ph type="title" hasCustomPrompt="1"/>
          </p:nvPr>
        </p:nvSpPr>
        <p:spPr>
          <a:xfrm>
            <a:off x="511842" y="1707766"/>
            <a:ext cx="8229600" cy="1143000"/>
          </a:xfrm>
        </p:spPr>
        <p:txBody>
          <a:bodyPr/>
          <a:lstStyle>
            <a:lvl1pPr algn="l">
              <a:defRPr/>
            </a:lvl1pPr>
          </a:lstStyle>
          <a:p>
            <a:r>
              <a:rPr lang="en-US" dirty="0"/>
              <a:t>Click to edit Divider header</a:t>
            </a:r>
          </a:p>
        </p:txBody>
      </p:sp>
      <p:sp>
        <p:nvSpPr>
          <p:cNvPr id="3" name="Date Placeholder 2"/>
          <p:cNvSpPr>
            <a:spLocks noGrp="1"/>
          </p:cNvSpPr>
          <p:nvPr>
            <p:ph type="dt" sz="half" idx="10"/>
          </p:nvPr>
        </p:nvSpPr>
        <p:spPr/>
        <p:txBody>
          <a:bodyPr/>
          <a:lstStyle/>
          <a:p>
            <a:fld id="{D1B1BB28-B13C-F643-BEF9-F9847478EC38}" type="datetimeFigureOut">
              <a:rPr lang="en-US" smtClean="0"/>
              <a:t>12/22/2021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C43BB46-4E47-A543-97A9-DF26D7D91984}" type="slidenum">
              <a:rPr lang="en-US" smtClean="0"/>
              <a:t>‹#›</a:t>
            </a:fld>
            <a:endParaRPr lang="en-US"/>
          </a:p>
        </p:txBody>
      </p:sp>
      <p:sp>
        <p:nvSpPr>
          <p:cNvPr id="9" name="Text Placeholder 2"/>
          <p:cNvSpPr>
            <a:spLocks noGrp="1"/>
          </p:cNvSpPr>
          <p:nvPr>
            <p:ph type="body" idx="1" hasCustomPrompt="1"/>
          </p:nvPr>
        </p:nvSpPr>
        <p:spPr>
          <a:xfrm>
            <a:off x="511842" y="2850766"/>
            <a:ext cx="8229600" cy="1125140"/>
          </a:xfrm>
        </p:spPr>
        <p:txBody>
          <a:bodyPr anchor="t" anchorCtr="0">
            <a:normAutofit/>
          </a:bodyPr>
          <a:lstStyle>
            <a:lvl1pPr marL="0" indent="0" algn="l">
              <a:buNone/>
              <a:defRPr sz="2400">
                <a:solidFill>
                  <a:schemeClr val="bg1">
                    <a:lumMod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Divider </a:t>
            </a:r>
            <a:r>
              <a:rPr lang="en-US" dirty="0" err="1"/>
              <a:t>subheader</a:t>
            </a:r>
            <a:endParaRPr lang="en-US" dirty="0"/>
          </a:p>
        </p:txBody>
      </p:sp>
    </p:spTree>
    <p:extLst>
      <p:ext uri="{BB962C8B-B14F-4D97-AF65-F5344CB8AC3E}">
        <p14:creationId xmlns:p14="http://schemas.microsoft.com/office/powerpoint/2010/main" val="144892313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900">
                <a:solidFill>
                  <a:schemeClr val="tx1">
                    <a:tint val="75000"/>
                  </a:schemeClr>
                </a:solidFill>
                <a:latin typeface="Verdana"/>
                <a:cs typeface="Verdana"/>
              </a:defRPr>
            </a:lvl1pPr>
          </a:lstStyle>
          <a:p>
            <a:fld id="{D1B1BB28-B13C-F643-BEF9-F9847478EC38}" type="datetimeFigureOut">
              <a:rPr lang="en-US" smtClean="0"/>
              <a:pPr/>
              <a:t>12/22/2021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900">
                <a:solidFill>
                  <a:schemeClr val="tx1">
                    <a:tint val="75000"/>
                  </a:schemeClr>
                </a:solidFill>
                <a:latin typeface="Verdana"/>
                <a:cs typeface="Verdana"/>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900">
                <a:solidFill>
                  <a:schemeClr val="tx1">
                    <a:tint val="75000"/>
                  </a:schemeClr>
                </a:solidFill>
                <a:latin typeface="Verdana"/>
                <a:cs typeface="Verdana"/>
              </a:defRPr>
            </a:lvl1pPr>
          </a:lstStyle>
          <a:p>
            <a:fld id="{DC43BB46-4E47-A543-97A9-DF26D7D91984}" type="slidenum">
              <a:rPr lang="en-US" smtClean="0"/>
              <a:pPr/>
              <a:t>‹#›</a:t>
            </a:fld>
            <a:endParaRPr lang="en-US"/>
          </a:p>
        </p:txBody>
      </p:sp>
    </p:spTree>
    <p:extLst>
      <p:ext uri="{BB962C8B-B14F-4D97-AF65-F5344CB8AC3E}">
        <p14:creationId xmlns:p14="http://schemas.microsoft.com/office/powerpoint/2010/main" val="359687492"/>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50" r:id="rId3"/>
    <p:sldLayoutId id="2147483660" r:id="rId4"/>
    <p:sldLayoutId id="2147483661" r:id="rId5"/>
    <p:sldLayoutId id="2147483652" r:id="rId6"/>
    <p:sldLayoutId id="2147483653" r:id="rId7"/>
    <p:sldLayoutId id="2147483654" r:id="rId8"/>
    <p:sldLayoutId id="2147483663" r:id="rId9"/>
    <p:sldLayoutId id="2147483655" r:id="rId10"/>
    <p:sldLayoutId id="2147483656" r:id="rId11"/>
    <p:sldLayoutId id="2147483657" r:id="rId12"/>
    <p:sldLayoutId id="2147483658" r:id="rId13"/>
    <p:sldLayoutId id="2147483659" r:id="rId14"/>
    <p:sldLayoutId id="2147483662" r:id="rId15"/>
  </p:sldLayoutIdLst>
  <p:txStyles>
    <p:titleStyle>
      <a:lvl1pPr algn="ctr" defTabSz="457200" rtl="0" eaLnBrk="1" latinLnBrk="0" hangingPunct="1">
        <a:spcBef>
          <a:spcPct val="0"/>
        </a:spcBef>
        <a:buNone/>
        <a:defRPr sz="3500" b="1" kern="1200">
          <a:solidFill>
            <a:srgbClr val="660066"/>
          </a:solidFill>
          <a:latin typeface="Verdana"/>
          <a:ea typeface="+mj-ea"/>
          <a:cs typeface="Verdana"/>
        </a:defRPr>
      </a:lvl1pPr>
    </p:titleStyle>
    <p:bodyStyle>
      <a:lvl1pPr marL="342900" indent="-342900" algn="l" defTabSz="457200" rtl="0" eaLnBrk="1" latinLnBrk="0" hangingPunct="1">
        <a:spcBef>
          <a:spcPct val="20000"/>
        </a:spcBef>
        <a:buFont typeface="Arial"/>
        <a:buChar char="•"/>
        <a:defRPr sz="2800" kern="1200">
          <a:solidFill>
            <a:schemeClr val="tx1"/>
          </a:solidFill>
          <a:latin typeface="Verdana"/>
          <a:ea typeface="+mn-ea"/>
          <a:cs typeface="Verdana"/>
        </a:defRPr>
      </a:lvl1pPr>
      <a:lvl2pPr marL="742950" indent="-285750" algn="l" defTabSz="457200" rtl="0" eaLnBrk="1" latinLnBrk="0" hangingPunct="1">
        <a:spcBef>
          <a:spcPct val="20000"/>
        </a:spcBef>
        <a:buFont typeface="Arial"/>
        <a:buChar char="–"/>
        <a:defRPr sz="2500" kern="1200">
          <a:solidFill>
            <a:schemeClr val="tx1"/>
          </a:solidFill>
          <a:latin typeface="Verdana"/>
          <a:ea typeface="+mn-ea"/>
          <a:cs typeface="Verdana"/>
        </a:defRPr>
      </a:lvl2pPr>
      <a:lvl3pPr marL="1143000" indent="-228600" algn="l" defTabSz="457200" rtl="0" eaLnBrk="1" latinLnBrk="0" hangingPunct="1">
        <a:spcBef>
          <a:spcPct val="20000"/>
        </a:spcBef>
        <a:buFont typeface="Arial"/>
        <a:buChar char="•"/>
        <a:defRPr sz="2200" kern="1200">
          <a:solidFill>
            <a:schemeClr val="tx1"/>
          </a:solidFill>
          <a:latin typeface="Verdana"/>
          <a:ea typeface="+mn-ea"/>
          <a:cs typeface="Verdana"/>
        </a:defRPr>
      </a:lvl3pPr>
      <a:lvl4pPr marL="1600200" indent="-228600" algn="l" defTabSz="457200" rtl="0" eaLnBrk="1" latinLnBrk="0" hangingPunct="1">
        <a:spcBef>
          <a:spcPct val="20000"/>
        </a:spcBef>
        <a:buFont typeface="Arial"/>
        <a:buChar char="–"/>
        <a:defRPr sz="1900" kern="1200">
          <a:solidFill>
            <a:schemeClr val="tx1"/>
          </a:solidFill>
          <a:latin typeface="Verdana"/>
          <a:ea typeface="+mn-ea"/>
          <a:cs typeface="Verdana"/>
        </a:defRPr>
      </a:lvl4pPr>
      <a:lvl5pPr marL="2057400" indent="-228600" algn="l" defTabSz="457200" rtl="0" eaLnBrk="1" latinLnBrk="0" hangingPunct="1">
        <a:spcBef>
          <a:spcPct val="20000"/>
        </a:spcBef>
        <a:buFont typeface="Arial"/>
        <a:buChar char="»"/>
        <a:defRPr sz="1600" kern="1200">
          <a:solidFill>
            <a:schemeClr val="tx1"/>
          </a:solidFill>
          <a:latin typeface="Verdana"/>
          <a:ea typeface="+mn-ea"/>
          <a:cs typeface="Verdana"/>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790825" y="87461"/>
            <a:ext cx="6165607" cy="1902103"/>
          </a:xfrm>
        </p:spPr>
        <p:txBody>
          <a:bodyPr>
            <a:normAutofit/>
          </a:bodyPr>
          <a:lstStyle/>
          <a:p>
            <a:r>
              <a:rPr lang="en-SG" sz="2000" dirty="0">
                <a:solidFill>
                  <a:srgbClr val="6C4F81"/>
                </a:solidFill>
              </a:rPr>
              <a:t>GRADUATE DIPLOMA IN SPORTS MEDICINE (GDSM) PROGRAMME SYLLABUS WITH OBJECTIVES</a:t>
            </a:r>
            <a:endParaRPr lang="en-US" sz="2000" dirty="0"/>
          </a:p>
        </p:txBody>
      </p:sp>
      <p:graphicFrame>
        <p:nvGraphicFramePr>
          <p:cNvPr id="4" name="Table 3"/>
          <p:cNvGraphicFramePr>
            <a:graphicFrameLocks noGrp="1"/>
          </p:cNvGraphicFramePr>
          <p:nvPr>
            <p:extLst>
              <p:ext uri="{D42A27DB-BD31-4B8C-83A1-F6EECF244321}">
                <p14:modId xmlns:p14="http://schemas.microsoft.com/office/powerpoint/2010/main" val="3999227868"/>
              </p:ext>
            </p:extLst>
          </p:nvPr>
        </p:nvGraphicFramePr>
        <p:xfrm>
          <a:off x="375138" y="1823322"/>
          <a:ext cx="8581294" cy="4871761"/>
        </p:xfrm>
        <a:graphic>
          <a:graphicData uri="http://schemas.openxmlformats.org/drawingml/2006/table">
            <a:tbl>
              <a:tblPr firstRow="1" firstCol="1" bandRow="1"/>
              <a:tblGrid>
                <a:gridCol w="396121">
                  <a:extLst>
                    <a:ext uri="{9D8B030D-6E8A-4147-A177-3AD203B41FA5}">
                      <a16:colId xmlns:a16="http://schemas.microsoft.com/office/drawing/2014/main" val="2286655418"/>
                    </a:ext>
                  </a:extLst>
                </a:gridCol>
                <a:gridCol w="2074519">
                  <a:extLst>
                    <a:ext uri="{9D8B030D-6E8A-4147-A177-3AD203B41FA5}">
                      <a16:colId xmlns:a16="http://schemas.microsoft.com/office/drawing/2014/main" val="1737811969"/>
                    </a:ext>
                  </a:extLst>
                </a:gridCol>
                <a:gridCol w="2070870">
                  <a:extLst>
                    <a:ext uri="{9D8B030D-6E8A-4147-A177-3AD203B41FA5}">
                      <a16:colId xmlns:a16="http://schemas.microsoft.com/office/drawing/2014/main" val="3767820253"/>
                    </a:ext>
                  </a:extLst>
                </a:gridCol>
                <a:gridCol w="1588927">
                  <a:extLst>
                    <a:ext uri="{9D8B030D-6E8A-4147-A177-3AD203B41FA5}">
                      <a16:colId xmlns:a16="http://schemas.microsoft.com/office/drawing/2014/main" val="1762857827"/>
                    </a:ext>
                  </a:extLst>
                </a:gridCol>
                <a:gridCol w="2450857">
                  <a:extLst>
                    <a:ext uri="{9D8B030D-6E8A-4147-A177-3AD203B41FA5}">
                      <a16:colId xmlns:a16="http://schemas.microsoft.com/office/drawing/2014/main" val="320072753"/>
                    </a:ext>
                  </a:extLst>
                </a:gridCol>
              </a:tblGrid>
              <a:tr h="190401">
                <a:tc>
                  <a:txBody>
                    <a:bodyPr/>
                    <a:lstStyle/>
                    <a:p>
                      <a:pPr algn="ctr">
                        <a:spcBef>
                          <a:spcPts val="200"/>
                        </a:spcBef>
                        <a:spcAft>
                          <a:spcPts val="0"/>
                        </a:spcAft>
                      </a:pPr>
                      <a:r>
                        <a:rPr lang="en-SG" sz="950" b="1" dirty="0">
                          <a:solidFill>
                            <a:schemeClr val="tx2"/>
                          </a:solidFill>
                          <a:effectLst/>
                          <a:latin typeface="Verdana" panose="020B0604030504040204" pitchFamily="34" charset="0"/>
                          <a:ea typeface="Verdana" panose="020B0604030504040204" pitchFamily="34" charset="0"/>
                          <a:cs typeface="Verdana" panose="020B0604030504040204" pitchFamily="34" charset="0"/>
                        </a:rPr>
                        <a:t>NO</a:t>
                      </a:r>
                    </a:p>
                  </a:txBody>
                  <a:tcPr marL="68580" marR="68580" marT="0" marB="0">
                    <a:lnL w="12700" cap="flat" cmpd="sng" algn="ctr">
                      <a:solidFill>
                        <a:srgbClr val="B2A1C7"/>
                      </a:solidFill>
                      <a:prstDash val="solid"/>
                      <a:round/>
                      <a:headEnd type="none" w="med" len="med"/>
                      <a:tailEnd type="none" w="med" len="med"/>
                    </a:lnL>
                    <a:lnR w="12700" cap="flat" cmpd="sng" algn="ctr">
                      <a:solidFill>
                        <a:srgbClr val="B2A1C7"/>
                      </a:solidFill>
                      <a:prstDash val="solid"/>
                      <a:round/>
                      <a:headEnd type="none" w="med" len="med"/>
                      <a:tailEnd type="none" w="med" len="med"/>
                    </a:lnR>
                    <a:lnT w="12700" cap="flat" cmpd="sng" algn="ctr">
                      <a:solidFill>
                        <a:srgbClr val="B2A1C7"/>
                      </a:solidFill>
                      <a:prstDash val="solid"/>
                      <a:round/>
                      <a:headEnd type="none" w="med" len="med"/>
                      <a:tailEnd type="none" w="med" len="med"/>
                    </a:lnT>
                    <a:lnB w="19050" cap="flat" cmpd="sng" algn="ctr">
                      <a:solidFill>
                        <a:srgbClr val="B2A1C7"/>
                      </a:solidFill>
                      <a:prstDash val="solid"/>
                      <a:round/>
                      <a:headEnd type="none" w="med" len="med"/>
                      <a:tailEnd type="none" w="med" len="med"/>
                    </a:lnB>
                  </a:tcPr>
                </a:tc>
                <a:tc>
                  <a:txBody>
                    <a:bodyPr/>
                    <a:lstStyle/>
                    <a:p>
                      <a:pPr algn="ctr">
                        <a:spcBef>
                          <a:spcPts val="200"/>
                        </a:spcBef>
                        <a:spcAft>
                          <a:spcPts val="0"/>
                        </a:spcAft>
                      </a:pPr>
                      <a:r>
                        <a:rPr lang="en-SG" sz="950" b="1" dirty="0">
                          <a:solidFill>
                            <a:schemeClr val="tx2"/>
                          </a:solidFill>
                          <a:effectLst/>
                          <a:latin typeface="Verdana" panose="020B0604030504040204" pitchFamily="34" charset="0"/>
                          <a:ea typeface="Verdana" panose="020B0604030504040204" pitchFamily="34" charset="0"/>
                          <a:cs typeface="Verdana" panose="020B0604030504040204" pitchFamily="34" charset="0"/>
                        </a:rPr>
                        <a:t>MODULE</a:t>
                      </a:r>
                    </a:p>
                  </a:txBody>
                  <a:tcPr marL="68580" marR="68580" marT="0" marB="0">
                    <a:lnL w="12700" cap="flat" cmpd="sng" algn="ctr">
                      <a:solidFill>
                        <a:srgbClr val="B2A1C7"/>
                      </a:solidFill>
                      <a:prstDash val="solid"/>
                      <a:round/>
                      <a:headEnd type="none" w="med" len="med"/>
                      <a:tailEnd type="none" w="med" len="med"/>
                    </a:lnL>
                    <a:lnR w="12700" cap="flat" cmpd="sng" algn="ctr">
                      <a:solidFill>
                        <a:srgbClr val="B2A1C7"/>
                      </a:solidFill>
                      <a:prstDash val="solid"/>
                      <a:round/>
                      <a:headEnd type="none" w="med" len="med"/>
                      <a:tailEnd type="none" w="med" len="med"/>
                    </a:lnR>
                    <a:lnT w="12700" cap="flat" cmpd="sng" algn="ctr">
                      <a:solidFill>
                        <a:srgbClr val="B2A1C7"/>
                      </a:solidFill>
                      <a:prstDash val="solid"/>
                      <a:round/>
                      <a:headEnd type="none" w="med" len="med"/>
                      <a:tailEnd type="none" w="med" len="med"/>
                    </a:lnT>
                    <a:lnB w="19050" cap="flat" cmpd="sng" algn="ctr">
                      <a:solidFill>
                        <a:srgbClr val="B2A1C7"/>
                      </a:solidFill>
                      <a:prstDash val="solid"/>
                      <a:round/>
                      <a:headEnd type="none" w="med" len="med"/>
                      <a:tailEnd type="none" w="med" len="med"/>
                    </a:lnB>
                  </a:tcPr>
                </a:tc>
                <a:tc>
                  <a:txBody>
                    <a:bodyPr/>
                    <a:lstStyle/>
                    <a:p>
                      <a:pPr algn="ctr">
                        <a:spcBef>
                          <a:spcPts val="200"/>
                        </a:spcBef>
                        <a:spcAft>
                          <a:spcPts val="0"/>
                        </a:spcAft>
                      </a:pPr>
                      <a:r>
                        <a:rPr lang="en-SG" sz="950" b="1" dirty="0">
                          <a:solidFill>
                            <a:schemeClr val="tx2"/>
                          </a:solidFill>
                          <a:effectLst/>
                          <a:latin typeface="Verdana" panose="020B0604030504040204" pitchFamily="34" charset="0"/>
                          <a:ea typeface="Verdana" panose="020B0604030504040204" pitchFamily="34" charset="0"/>
                          <a:cs typeface="Verdana" panose="020B0604030504040204" pitchFamily="34" charset="0"/>
                        </a:rPr>
                        <a:t>COURSE</a:t>
                      </a:r>
                      <a:r>
                        <a:rPr lang="en-SG" sz="950" b="1" baseline="0" dirty="0">
                          <a:solidFill>
                            <a:schemeClr val="tx2"/>
                          </a:solidFill>
                          <a:effectLst/>
                          <a:latin typeface="Verdana" panose="020B0604030504040204" pitchFamily="34" charset="0"/>
                          <a:ea typeface="Verdana" panose="020B0604030504040204" pitchFamily="34" charset="0"/>
                          <a:cs typeface="Verdana" panose="020B0604030504040204" pitchFamily="34" charset="0"/>
                        </a:rPr>
                        <a:t> COMPONENT</a:t>
                      </a:r>
                      <a:endParaRPr lang="en-SG" sz="950" b="1" dirty="0">
                        <a:solidFill>
                          <a:schemeClr val="tx2"/>
                        </a:solidFill>
                        <a:effectLst/>
                        <a:latin typeface="Verdana" panose="020B0604030504040204" pitchFamily="34" charset="0"/>
                        <a:ea typeface="Verdana" panose="020B0604030504040204" pitchFamily="34" charset="0"/>
                        <a:cs typeface="Verdana" panose="020B0604030504040204" pitchFamily="34" charset="0"/>
                      </a:endParaRPr>
                    </a:p>
                  </a:txBody>
                  <a:tcPr marL="68580" marR="68580" marT="0" marB="0">
                    <a:lnL w="12700" cap="flat" cmpd="sng" algn="ctr">
                      <a:solidFill>
                        <a:srgbClr val="B2A1C7"/>
                      </a:solidFill>
                      <a:prstDash val="solid"/>
                      <a:round/>
                      <a:headEnd type="none" w="med" len="med"/>
                      <a:tailEnd type="none" w="med" len="med"/>
                    </a:lnL>
                    <a:lnR w="12700" cap="flat" cmpd="sng" algn="ctr">
                      <a:solidFill>
                        <a:srgbClr val="B2A1C7"/>
                      </a:solidFill>
                      <a:prstDash val="solid"/>
                      <a:round/>
                      <a:headEnd type="none" w="med" len="med"/>
                      <a:tailEnd type="none" w="med" len="med"/>
                    </a:lnR>
                    <a:lnT w="12700" cap="flat" cmpd="sng" algn="ctr">
                      <a:solidFill>
                        <a:srgbClr val="B2A1C7"/>
                      </a:solidFill>
                      <a:prstDash val="solid"/>
                      <a:round/>
                      <a:headEnd type="none" w="med" len="med"/>
                      <a:tailEnd type="none" w="med" len="med"/>
                    </a:lnT>
                    <a:lnB w="19050" cap="flat" cmpd="sng" algn="ctr">
                      <a:solidFill>
                        <a:srgbClr val="B2A1C7"/>
                      </a:solidFill>
                      <a:prstDash val="solid"/>
                      <a:round/>
                      <a:headEnd type="none" w="med" len="med"/>
                      <a:tailEnd type="none" w="med" len="med"/>
                    </a:lnB>
                  </a:tcPr>
                </a:tc>
                <a:tc>
                  <a:txBody>
                    <a:bodyPr/>
                    <a:lstStyle/>
                    <a:p>
                      <a:pPr algn="ctr">
                        <a:spcBef>
                          <a:spcPts val="200"/>
                        </a:spcBef>
                        <a:spcAft>
                          <a:spcPts val="0"/>
                        </a:spcAft>
                      </a:pPr>
                      <a:r>
                        <a:rPr lang="en-SG" sz="950" b="1" dirty="0">
                          <a:solidFill>
                            <a:schemeClr val="tx2"/>
                          </a:solidFill>
                          <a:effectLst/>
                          <a:latin typeface="Verdana" panose="020B0604030504040204" pitchFamily="34" charset="0"/>
                          <a:ea typeface="Verdana" panose="020B0604030504040204" pitchFamily="34" charset="0"/>
                          <a:cs typeface="Verdana" panose="020B0604030504040204" pitchFamily="34" charset="0"/>
                        </a:rPr>
                        <a:t>DESCRIPTION</a:t>
                      </a:r>
                    </a:p>
                  </a:txBody>
                  <a:tcPr marL="68580" marR="68580" marT="0" marB="0">
                    <a:lnL w="12700" cap="flat" cmpd="sng" algn="ctr">
                      <a:solidFill>
                        <a:srgbClr val="B2A1C7"/>
                      </a:solidFill>
                      <a:prstDash val="solid"/>
                      <a:round/>
                      <a:headEnd type="none" w="med" len="med"/>
                      <a:tailEnd type="none" w="med" len="med"/>
                    </a:lnL>
                    <a:lnR w="12700" cap="flat" cmpd="sng" algn="ctr">
                      <a:solidFill>
                        <a:srgbClr val="B2A1C7"/>
                      </a:solidFill>
                      <a:prstDash val="solid"/>
                      <a:round/>
                      <a:headEnd type="none" w="med" len="med"/>
                      <a:tailEnd type="none" w="med" len="med"/>
                    </a:lnR>
                    <a:lnT w="12700" cap="flat" cmpd="sng" algn="ctr">
                      <a:solidFill>
                        <a:srgbClr val="B2A1C7"/>
                      </a:solidFill>
                      <a:prstDash val="solid"/>
                      <a:round/>
                      <a:headEnd type="none" w="med" len="med"/>
                      <a:tailEnd type="none" w="med" len="med"/>
                    </a:lnT>
                    <a:lnB w="19050" cap="flat" cmpd="sng" algn="ctr">
                      <a:solidFill>
                        <a:srgbClr val="B2A1C7"/>
                      </a:solidFill>
                      <a:prstDash val="solid"/>
                      <a:round/>
                      <a:headEnd type="none" w="med" len="med"/>
                      <a:tailEnd type="none" w="med" len="med"/>
                    </a:lnB>
                  </a:tcPr>
                </a:tc>
                <a:tc>
                  <a:txBody>
                    <a:bodyPr/>
                    <a:lstStyle/>
                    <a:p>
                      <a:pPr algn="ctr">
                        <a:spcBef>
                          <a:spcPts val="200"/>
                        </a:spcBef>
                        <a:spcAft>
                          <a:spcPts val="0"/>
                        </a:spcAft>
                      </a:pPr>
                      <a:r>
                        <a:rPr lang="en-SG" sz="950" b="1" dirty="0">
                          <a:solidFill>
                            <a:schemeClr val="tx2"/>
                          </a:solidFill>
                          <a:effectLst/>
                          <a:latin typeface="Verdana" panose="020B0604030504040204" pitchFamily="34" charset="0"/>
                          <a:ea typeface="Verdana" panose="020B0604030504040204" pitchFamily="34" charset="0"/>
                          <a:cs typeface="Verdana" panose="020B0604030504040204" pitchFamily="34" charset="0"/>
                        </a:rPr>
                        <a:t>LEARNING OBJECTIVES</a:t>
                      </a:r>
                    </a:p>
                  </a:txBody>
                  <a:tcPr marL="68580" marR="68580" marT="0" marB="0">
                    <a:lnL w="12700" cap="flat" cmpd="sng" algn="ctr">
                      <a:solidFill>
                        <a:srgbClr val="B2A1C7"/>
                      </a:solidFill>
                      <a:prstDash val="solid"/>
                      <a:round/>
                      <a:headEnd type="none" w="med" len="med"/>
                      <a:tailEnd type="none" w="med" len="med"/>
                    </a:lnL>
                    <a:lnR w="12700" cap="flat" cmpd="sng" algn="ctr">
                      <a:solidFill>
                        <a:srgbClr val="B2A1C7"/>
                      </a:solidFill>
                      <a:prstDash val="solid"/>
                      <a:round/>
                      <a:headEnd type="none" w="med" len="med"/>
                      <a:tailEnd type="none" w="med" len="med"/>
                    </a:lnR>
                    <a:lnT w="12700" cap="flat" cmpd="sng" algn="ctr">
                      <a:solidFill>
                        <a:srgbClr val="B2A1C7"/>
                      </a:solidFill>
                      <a:prstDash val="solid"/>
                      <a:round/>
                      <a:headEnd type="none" w="med" len="med"/>
                      <a:tailEnd type="none" w="med" len="med"/>
                    </a:lnT>
                    <a:lnB w="19050" cap="flat" cmpd="sng" algn="ctr">
                      <a:solidFill>
                        <a:srgbClr val="B2A1C7"/>
                      </a:solidFill>
                      <a:prstDash val="solid"/>
                      <a:round/>
                      <a:headEnd type="none" w="med" len="med"/>
                      <a:tailEnd type="none" w="med" len="med"/>
                    </a:lnB>
                  </a:tcPr>
                </a:tc>
                <a:extLst>
                  <a:ext uri="{0D108BD9-81ED-4DB2-BD59-A6C34878D82A}">
                    <a16:rowId xmlns:a16="http://schemas.microsoft.com/office/drawing/2014/main" val="590799837"/>
                  </a:ext>
                </a:extLst>
              </a:tr>
              <a:tr h="2364880">
                <a:tc>
                  <a:txBody>
                    <a:bodyPr/>
                    <a:lstStyle/>
                    <a:p>
                      <a:pPr algn="l">
                        <a:spcAft>
                          <a:spcPts val="0"/>
                        </a:spcAft>
                      </a:pPr>
                      <a:r>
                        <a:rPr lang="en-SG" sz="950" b="1" dirty="0">
                          <a:solidFill>
                            <a:schemeClr val="tx2"/>
                          </a:solidFill>
                          <a:effectLst/>
                          <a:latin typeface="Verdana" panose="020B0604030504040204" pitchFamily="34" charset="0"/>
                          <a:ea typeface="Verdana" panose="020B0604030504040204" pitchFamily="34" charset="0"/>
                          <a:cs typeface="Verdana" panose="020B0604030504040204" pitchFamily="34" charset="0"/>
                        </a:rPr>
                        <a:t>1</a:t>
                      </a:r>
                      <a:endParaRPr lang="en-SG" sz="950" dirty="0">
                        <a:solidFill>
                          <a:schemeClr val="tx2"/>
                        </a:solidFill>
                        <a:effectLst/>
                        <a:latin typeface="Verdana" panose="020B0604030504040204" pitchFamily="34" charset="0"/>
                        <a:ea typeface="Verdana" panose="020B0604030504040204" pitchFamily="34" charset="0"/>
                        <a:cs typeface="Verdana" panose="020B0604030504040204" pitchFamily="34" charset="0"/>
                      </a:endParaRPr>
                    </a:p>
                  </a:txBody>
                  <a:tcPr marL="68580" marR="68580" marT="0" marB="0">
                    <a:lnL w="12700" cap="flat" cmpd="sng" algn="ctr">
                      <a:solidFill>
                        <a:srgbClr val="B2A1C7"/>
                      </a:solidFill>
                      <a:prstDash val="solid"/>
                      <a:round/>
                      <a:headEnd type="none" w="med" len="med"/>
                      <a:tailEnd type="none" w="med" len="med"/>
                    </a:lnL>
                    <a:lnR w="12700" cap="flat" cmpd="sng" algn="ctr">
                      <a:solidFill>
                        <a:srgbClr val="B2A1C7"/>
                      </a:solidFill>
                      <a:prstDash val="solid"/>
                      <a:round/>
                      <a:headEnd type="none" w="med" len="med"/>
                      <a:tailEnd type="none" w="med" len="med"/>
                    </a:lnR>
                    <a:lnT w="19050" cap="flat" cmpd="sng" algn="ctr">
                      <a:solidFill>
                        <a:srgbClr val="B2A1C7"/>
                      </a:solidFill>
                      <a:prstDash val="solid"/>
                      <a:round/>
                      <a:headEnd type="none" w="med" len="med"/>
                      <a:tailEnd type="none" w="med" len="med"/>
                    </a:lnT>
                    <a:lnB w="12700" cap="flat" cmpd="sng" algn="ctr">
                      <a:solidFill>
                        <a:srgbClr val="B2A1C7"/>
                      </a:solidFill>
                      <a:prstDash val="solid"/>
                      <a:round/>
                      <a:headEnd type="none" w="med" len="med"/>
                      <a:tailEnd type="none" w="med" len="med"/>
                    </a:lnB>
                    <a:solidFill>
                      <a:srgbClr val="E5DFEC"/>
                    </a:solidFill>
                  </a:tcPr>
                </a:tc>
                <a:tc>
                  <a:txBody>
                    <a:bodyPr/>
                    <a:lstStyle/>
                    <a:p>
                      <a:pPr algn="l">
                        <a:spcAft>
                          <a:spcPts val="0"/>
                        </a:spcAft>
                      </a:pPr>
                      <a:r>
                        <a:rPr lang="en-SG" sz="950" b="1" dirty="0">
                          <a:solidFill>
                            <a:schemeClr val="tx2"/>
                          </a:solidFill>
                          <a:effectLst/>
                          <a:latin typeface="Verdana" panose="020B0604030504040204" pitchFamily="34" charset="0"/>
                          <a:ea typeface="Verdana" panose="020B0604030504040204" pitchFamily="34" charset="0"/>
                          <a:cs typeface="Verdana" panose="020B0604030504040204" pitchFamily="34" charset="0"/>
                        </a:rPr>
                        <a:t>MD6001 - Principles of Sports and Exercise Medicine</a:t>
                      </a:r>
                      <a:endParaRPr lang="en-SG" sz="950" dirty="0">
                        <a:solidFill>
                          <a:schemeClr val="tx2"/>
                        </a:solidFill>
                        <a:effectLst/>
                        <a:latin typeface="Verdana" panose="020B0604030504040204" pitchFamily="34" charset="0"/>
                        <a:ea typeface="Verdana" panose="020B0604030504040204" pitchFamily="34" charset="0"/>
                        <a:cs typeface="Verdana" panose="020B0604030504040204" pitchFamily="34" charset="0"/>
                      </a:endParaRPr>
                    </a:p>
                  </a:txBody>
                  <a:tcPr marL="68580" marR="68580" marT="0" marB="0">
                    <a:lnL w="12700" cap="flat" cmpd="sng" algn="ctr">
                      <a:solidFill>
                        <a:srgbClr val="B2A1C7"/>
                      </a:solidFill>
                      <a:prstDash val="solid"/>
                      <a:round/>
                      <a:headEnd type="none" w="med" len="med"/>
                      <a:tailEnd type="none" w="med" len="med"/>
                    </a:lnL>
                    <a:lnR w="12700" cap="flat" cmpd="sng" algn="ctr">
                      <a:solidFill>
                        <a:srgbClr val="B2A1C7"/>
                      </a:solidFill>
                      <a:prstDash val="solid"/>
                      <a:round/>
                      <a:headEnd type="none" w="med" len="med"/>
                      <a:tailEnd type="none" w="med" len="med"/>
                    </a:lnR>
                    <a:lnT w="19050" cap="flat" cmpd="sng" algn="ctr">
                      <a:solidFill>
                        <a:srgbClr val="B2A1C7"/>
                      </a:solidFill>
                      <a:prstDash val="solid"/>
                      <a:round/>
                      <a:headEnd type="none" w="med" len="med"/>
                      <a:tailEnd type="none" w="med" len="med"/>
                    </a:lnT>
                    <a:lnB w="12700" cap="flat" cmpd="sng" algn="ctr">
                      <a:solidFill>
                        <a:srgbClr val="B2A1C7"/>
                      </a:solidFill>
                      <a:prstDash val="solid"/>
                      <a:round/>
                      <a:headEnd type="none" w="med" len="med"/>
                      <a:tailEnd type="none" w="med" len="med"/>
                    </a:lnB>
                    <a:solidFill>
                      <a:srgbClr val="E5DFEC"/>
                    </a:solidFill>
                  </a:tcPr>
                </a:tc>
                <a:tc>
                  <a:txBody>
                    <a:bodyPr/>
                    <a:lstStyle/>
                    <a:p>
                      <a:pPr marL="268288" indent="-268288" fontAlgn="t"/>
                      <a:r>
                        <a:rPr lang="en-SG" sz="950" dirty="0">
                          <a:solidFill>
                            <a:schemeClr val="tx2"/>
                          </a:solidFill>
                          <a:latin typeface="Verdana" panose="020B0604030504040204" pitchFamily="34" charset="0"/>
                          <a:ea typeface="Verdana" panose="020B0604030504040204" pitchFamily="34" charset="0"/>
                          <a:cs typeface="Verdana" panose="020B0604030504040204" pitchFamily="34" charset="0"/>
                        </a:rPr>
                        <a:t>1.1 Cardiorespiratory</a:t>
                      </a:r>
                      <a:r>
                        <a:rPr lang="en-SG" sz="950" baseline="0" dirty="0">
                          <a:solidFill>
                            <a:schemeClr val="tx2"/>
                          </a:solidFill>
                          <a:latin typeface="Verdana" panose="020B0604030504040204" pitchFamily="34" charset="0"/>
                          <a:ea typeface="Verdana" panose="020B0604030504040204" pitchFamily="34" charset="0"/>
                          <a:cs typeface="Verdana" panose="020B0604030504040204" pitchFamily="34" charset="0"/>
                        </a:rPr>
                        <a:t> </a:t>
                      </a:r>
                      <a:r>
                        <a:rPr lang="en-SG" sz="950" dirty="0">
                          <a:solidFill>
                            <a:schemeClr val="tx2"/>
                          </a:solidFill>
                          <a:latin typeface="Verdana" panose="020B0604030504040204" pitchFamily="34" charset="0"/>
                          <a:ea typeface="Verdana" panose="020B0604030504040204" pitchFamily="34" charset="0"/>
                          <a:cs typeface="Verdana" panose="020B0604030504040204" pitchFamily="34" charset="0"/>
                        </a:rPr>
                        <a:t>response to exercise</a:t>
                      </a:r>
                    </a:p>
                    <a:p>
                      <a:pPr fontAlgn="t"/>
                      <a:endParaRPr lang="en-SG" sz="950" dirty="0">
                        <a:solidFill>
                          <a:schemeClr val="tx2"/>
                        </a:solidFill>
                        <a:latin typeface="Verdana" panose="020B0604030504040204" pitchFamily="34" charset="0"/>
                        <a:ea typeface="Verdana" panose="020B0604030504040204" pitchFamily="34" charset="0"/>
                        <a:cs typeface="Verdana" panose="020B0604030504040204" pitchFamily="34" charset="0"/>
                      </a:endParaRPr>
                    </a:p>
                    <a:p>
                      <a:pPr marL="268288" indent="-268288" fontAlgn="t"/>
                      <a:r>
                        <a:rPr lang="en-SG" sz="950" dirty="0">
                          <a:solidFill>
                            <a:schemeClr val="tx2"/>
                          </a:solidFill>
                          <a:latin typeface="Verdana" panose="020B0604030504040204" pitchFamily="34" charset="0"/>
                          <a:ea typeface="Verdana" panose="020B0604030504040204" pitchFamily="34" charset="0"/>
                          <a:cs typeface="Verdana" panose="020B0604030504040204" pitchFamily="34" charset="0"/>
                        </a:rPr>
                        <a:t>1.2 The effects of exercise on the musculoskeletal system </a:t>
                      </a:r>
                    </a:p>
                    <a:p>
                      <a:pPr marL="268288" indent="-268288" fontAlgn="t"/>
                      <a:endParaRPr lang="en-SG" sz="950" dirty="0">
                        <a:solidFill>
                          <a:schemeClr val="tx2"/>
                        </a:solidFill>
                        <a:latin typeface="Verdana" panose="020B0604030504040204" pitchFamily="34" charset="0"/>
                        <a:ea typeface="Verdana" panose="020B0604030504040204" pitchFamily="34" charset="0"/>
                        <a:cs typeface="Verdana" panose="020B0604030504040204" pitchFamily="34" charset="0"/>
                      </a:endParaRPr>
                    </a:p>
                    <a:p>
                      <a:pPr marL="268288" indent="-268288"/>
                      <a:r>
                        <a:rPr lang="en-SG" sz="950" dirty="0">
                          <a:solidFill>
                            <a:schemeClr val="tx2"/>
                          </a:solidFill>
                          <a:latin typeface="Verdana" panose="020B0604030504040204" pitchFamily="34" charset="0"/>
                          <a:ea typeface="Verdana" panose="020B0604030504040204" pitchFamily="34" charset="0"/>
                          <a:cs typeface="Verdana" panose="020B0604030504040204" pitchFamily="34" charset="0"/>
                        </a:rPr>
                        <a:t>1.3 Biomechanics of walking, running, swimming, throwing and racquet sports</a:t>
                      </a:r>
                    </a:p>
                    <a:p>
                      <a:pPr marL="268288" indent="-268288"/>
                      <a:endParaRPr lang="en-SG" sz="950" dirty="0">
                        <a:solidFill>
                          <a:schemeClr val="tx2"/>
                        </a:solidFill>
                        <a:latin typeface="Verdana" panose="020B0604030504040204" pitchFamily="34" charset="0"/>
                        <a:ea typeface="Verdana" panose="020B0604030504040204" pitchFamily="34" charset="0"/>
                        <a:cs typeface="Verdana" panose="020B0604030504040204" pitchFamily="34" charset="0"/>
                      </a:endParaRPr>
                    </a:p>
                    <a:p>
                      <a:pPr marL="268288" indent="-268288"/>
                      <a:r>
                        <a:rPr lang="en-SG" sz="950" dirty="0">
                          <a:solidFill>
                            <a:schemeClr val="tx2"/>
                          </a:solidFill>
                          <a:latin typeface="Verdana" panose="020B0604030504040204" pitchFamily="34" charset="0"/>
                          <a:ea typeface="Verdana" panose="020B0604030504040204" pitchFamily="34" charset="0"/>
                          <a:cs typeface="Verdana" panose="020B0604030504040204" pitchFamily="34" charset="0"/>
                        </a:rPr>
                        <a:t>1.4 Principles of Injury prevention and rehabilitation</a:t>
                      </a:r>
                    </a:p>
                  </a:txBody>
                  <a:tcPr marL="68580" marR="68580" marT="0" marB="0">
                    <a:lnL w="12700" cap="flat" cmpd="sng" algn="ctr">
                      <a:solidFill>
                        <a:srgbClr val="B2A1C7"/>
                      </a:solidFill>
                      <a:prstDash val="solid"/>
                      <a:round/>
                      <a:headEnd type="none" w="med" len="med"/>
                      <a:tailEnd type="none" w="med" len="med"/>
                    </a:lnL>
                    <a:lnR w="12700" cap="flat" cmpd="sng" algn="ctr">
                      <a:solidFill>
                        <a:srgbClr val="B2A1C7"/>
                      </a:solidFill>
                      <a:prstDash val="solid"/>
                      <a:round/>
                      <a:headEnd type="none" w="med" len="med"/>
                      <a:tailEnd type="none" w="med" len="med"/>
                    </a:lnR>
                    <a:lnT w="19050" cap="flat" cmpd="sng" algn="ctr">
                      <a:solidFill>
                        <a:srgbClr val="B2A1C7"/>
                      </a:solidFill>
                      <a:prstDash val="solid"/>
                      <a:round/>
                      <a:headEnd type="none" w="med" len="med"/>
                      <a:tailEnd type="none" w="med" len="med"/>
                    </a:lnT>
                    <a:lnB w="12700" cap="flat" cmpd="sng" algn="ctr">
                      <a:solidFill>
                        <a:srgbClr val="B2A1C7"/>
                      </a:solidFill>
                      <a:prstDash val="solid"/>
                      <a:round/>
                      <a:headEnd type="none" w="med" len="med"/>
                      <a:tailEnd type="none" w="med" len="med"/>
                    </a:lnB>
                    <a:solidFill>
                      <a:srgbClr val="E5DFEC"/>
                    </a:solidFill>
                  </a:tcPr>
                </a:tc>
                <a:tc>
                  <a:txBody>
                    <a:bodyPr/>
                    <a:lstStyle/>
                    <a:p>
                      <a:pPr algn="l">
                        <a:spcAft>
                          <a:spcPts val="0"/>
                        </a:spcAft>
                      </a:pPr>
                      <a:r>
                        <a:rPr lang="en-SG" sz="950" dirty="0">
                          <a:solidFill>
                            <a:schemeClr val="tx2"/>
                          </a:solidFill>
                          <a:effectLst/>
                          <a:latin typeface="Verdana" panose="020B0604030504040204" pitchFamily="34" charset="0"/>
                          <a:ea typeface="Verdana" panose="020B0604030504040204" pitchFamily="34" charset="0"/>
                          <a:cs typeface="Verdana" panose="020B0604030504040204" pitchFamily="34" charset="0"/>
                        </a:rPr>
                        <a:t>Covers the physiological and biomechanical aspects of physical activity and exercise. The principles of injury rehabilitation and prevention will also be included.</a:t>
                      </a:r>
                    </a:p>
                  </a:txBody>
                  <a:tcPr marL="68580" marR="68580" marT="0" marB="0">
                    <a:lnL w="12700" cap="flat" cmpd="sng" algn="ctr">
                      <a:solidFill>
                        <a:srgbClr val="B2A1C7"/>
                      </a:solidFill>
                      <a:prstDash val="solid"/>
                      <a:round/>
                      <a:headEnd type="none" w="med" len="med"/>
                      <a:tailEnd type="none" w="med" len="med"/>
                    </a:lnL>
                    <a:lnR w="12700" cap="flat" cmpd="sng" algn="ctr">
                      <a:solidFill>
                        <a:srgbClr val="B2A1C7"/>
                      </a:solidFill>
                      <a:prstDash val="solid"/>
                      <a:round/>
                      <a:headEnd type="none" w="med" len="med"/>
                      <a:tailEnd type="none" w="med" len="med"/>
                    </a:lnR>
                    <a:lnT w="19050" cap="flat" cmpd="sng" algn="ctr">
                      <a:solidFill>
                        <a:srgbClr val="B2A1C7"/>
                      </a:solidFill>
                      <a:prstDash val="solid"/>
                      <a:round/>
                      <a:headEnd type="none" w="med" len="med"/>
                      <a:tailEnd type="none" w="med" len="med"/>
                    </a:lnT>
                    <a:lnB w="12700" cap="flat" cmpd="sng" algn="ctr">
                      <a:solidFill>
                        <a:srgbClr val="B2A1C7"/>
                      </a:solidFill>
                      <a:prstDash val="solid"/>
                      <a:round/>
                      <a:headEnd type="none" w="med" len="med"/>
                      <a:tailEnd type="none" w="med" len="med"/>
                    </a:lnB>
                    <a:solidFill>
                      <a:srgbClr val="E5DFEC"/>
                    </a:solidFill>
                  </a:tcPr>
                </a:tc>
                <a:tc>
                  <a:txBody>
                    <a:bodyPr/>
                    <a:lstStyle/>
                    <a:p>
                      <a:r>
                        <a:rPr lang="en-US" sz="950" kern="1200" dirty="0">
                          <a:solidFill>
                            <a:schemeClr val="tx2"/>
                          </a:solidFill>
                          <a:effectLst/>
                          <a:latin typeface="Verdana" panose="020B0604030504040204" pitchFamily="34" charset="0"/>
                          <a:ea typeface="Verdana" panose="020B0604030504040204" pitchFamily="34" charset="0"/>
                          <a:cs typeface="Verdana" panose="020B0604030504040204" pitchFamily="34" charset="0"/>
                        </a:rPr>
                        <a:t>Upon completion of the module, students should be able to:</a:t>
                      </a:r>
                    </a:p>
                    <a:p>
                      <a:endParaRPr lang="en-SG" sz="950" kern="1200" dirty="0">
                        <a:solidFill>
                          <a:schemeClr val="tx2"/>
                        </a:solidFill>
                        <a:effectLst/>
                        <a:latin typeface="Verdana" panose="020B0604030504040204" pitchFamily="34" charset="0"/>
                        <a:ea typeface="Verdana" panose="020B0604030504040204" pitchFamily="34" charset="0"/>
                        <a:cs typeface="Verdana" panose="020B0604030504040204" pitchFamily="34" charset="0"/>
                      </a:endParaRPr>
                    </a:p>
                    <a:p>
                      <a:pPr marL="176213" lvl="0" indent="-176213" algn="l">
                        <a:buFont typeface="+mj-lt"/>
                        <a:buAutoNum type="romanLcPeriod"/>
                      </a:pPr>
                      <a:r>
                        <a:rPr lang="en-US" sz="950" kern="1200" dirty="0">
                          <a:solidFill>
                            <a:schemeClr val="tx2"/>
                          </a:solidFill>
                          <a:effectLst/>
                          <a:latin typeface="Verdana" panose="020B0604030504040204" pitchFamily="34" charset="0"/>
                          <a:ea typeface="Verdana" panose="020B0604030504040204" pitchFamily="34" charset="0"/>
                          <a:cs typeface="Verdana" panose="020B0604030504040204" pitchFamily="34" charset="0"/>
                        </a:rPr>
                        <a:t>Describe the physiological responses and adaptation to both acute and chronic           exercise training</a:t>
                      </a:r>
                      <a:r>
                        <a:rPr lang="en-SG" sz="950" kern="1200" dirty="0">
                          <a:solidFill>
                            <a:schemeClr val="tx2"/>
                          </a:solidFill>
                          <a:effectLst/>
                          <a:latin typeface="Verdana" panose="020B0604030504040204" pitchFamily="34" charset="0"/>
                          <a:ea typeface="Verdana" panose="020B0604030504040204" pitchFamily="34" charset="0"/>
                          <a:cs typeface="Verdana" panose="020B0604030504040204" pitchFamily="34" charset="0"/>
                        </a:rPr>
                        <a:t> </a:t>
                      </a:r>
                      <a:r>
                        <a:rPr lang="en-US" sz="950" kern="1200" dirty="0">
                          <a:solidFill>
                            <a:schemeClr val="tx2"/>
                          </a:solidFill>
                          <a:effectLst/>
                          <a:latin typeface="Verdana" panose="020B0604030504040204" pitchFamily="34" charset="0"/>
                          <a:ea typeface="Verdana" panose="020B0604030504040204" pitchFamily="34" charset="0"/>
                          <a:cs typeface="Verdana" panose="020B0604030504040204" pitchFamily="34" charset="0"/>
                        </a:rPr>
                        <a:t>understand the relationship between   biomechanics, movements and musculoskeletal injuries</a:t>
                      </a:r>
                    </a:p>
                    <a:p>
                      <a:pPr marL="176213" lvl="0" indent="-176213" algn="l"/>
                      <a:endParaRPr lang="en-US" sz="950" kern="1200" dirty="0">
                        <a:solidFill>
                          <a:schemeClr val="tx2"/>
                        </a:solidFill>
                        <a:effectLst/>
                        <a:latin typeface="Verdana" panose="020B0604030504040204" pitchFamily="34" charset="0"/>
                        <a:ea typeface="Verdana" panose="020B0604030504040204" pitchFamily="34" charset="0"/>
                        <a:cs typeface="Verdana" panose="020B0604030504040204" pitchFamily="34" charset="0"/>
                      </a:endParaRPr>
                    </a:p>
                    <a:p>
                      <a:pPr marL="176213" marR="0" lvl="0" indent="-176213" algn="l" defTabSz="457200" rtl="0" eaLnBrk="1" fontAlgn="auto" latinLnBrk="0" hangingPunct="1">
                        <a:lnSpc>
                          <a:spcPct val="100000"/>
                        </a:lnSpc>
                        <a:spcBef>
                          <a:spcPts val="0"/>
                        </a:spcBef>
                        <a:spcAft>
                          <a:spcPts val="0"/>
                        </a:spcAft>
                        <a:buClrTx/>
                        <a:buSzTx/>
                        <a:buFontTx/>
                        <a:buAutoNum type="romanLcPeriod" startAt="2"/>
                        <a:tabLst/>
                        <a:defRPr/>
                      </a:pPr>
                      <a:r>
                        <a:rPr lang="en-US" sz="1000" kern="1200" dirty="0">
                          <a:solidFill>
                            <a:schemeClr val="tx2"/>
                          </a:solidFill>
                          <a:effectLst/>
                          <a:latin typeface="+mn-lt"/>
                          <a:ea typeface="+mn-ea"/>
                          <a:cs typeface="+mn-cs"/>
                        </a:rPr>
                        <a:t>  </a:t>
                      </a:r>
                      <a:r>
                        <a:rPr lang="en-US" sz="950" kern="1200" dirty="0">
                          <a:solidFill>
                            <a:schemeClr val="tx2"/>
                          </a:solidFill>
                          <a:effectLst/>
                          <a:latin typeface="Verdana" panose="020B0604030504040204" pitchFamily="34" charset="0"/>
                          <a:ea typeface="Verdana" panose="020B0604030504040204" pitchFamily="34" charset="0"/>
                          <a:cs typeface="Verdana" panose="020B0604030504040204" pitchFamily="34" charset="0"/>
                        </a:rPr>
                        <a:t>Understand the principles         </a:t>
                      </a:r>
                    </a:p>
                    <a:p>
                      <a:pPr marL="0" marR="0" lvl="0" indent="0" algn="l" defTabSz="457200" rtl="0" eaLnBrk="1" fontAlgn="auto" latinLnBrk="0" hangingPunct="1">
                        <a:lnSpc>
                          <a:spcPct val="100000"/>
                        </a:lnSpc>
                        <a:spcBef>
                          <a:spcPts val="0"/>
                        </a:spcBef>
                        <a:spcAft>
                          <a:spcPts val="0"/>
                        </a:spcAft>
                        <a:buClrTx/>
                        <a:buSzTx/>
                        <a:buFontTx/>
                        <a:buNone/>
                        <a:tabLst/>
                        <a:defRPr/>
                      </a:pPr>
                      <a:r>
                        <a:rPr lang="en-US" sz="950" kern="1200" dirty="0">
                          <a:solidFill>
                            <a:schemeClr val="tx2"/>
                          </a:solidFill>
                          <a:effectLst/>
                          <a:latin typeface="Verdana" panose="020B0604030504040204" pitchFamily="34" charset="0"/>
                          <a:ea typeface="Verdana" panose="020B0604030504040204" pitchFamily="34" charset="0"/>
                          <a:cs typeface="Verdana" panose="020B0604030504040204" pitchFamily="34" charset="0"/>
                        </a:rPr>
                        <a:t>      of</a:t>
                      </a:r>
                      <a:r>
                        <a:rPr lang="en-US" sz="950" kern="1200" baseline="0" dirty="0">
                          <a:solidFill>
                            <a:schemeClr val="tx2"/>
                          </a:solidFill>
                          <a:effectLst/>
                          <a:latin typeface="Verdana" panose="020B0604030504040204" pitchFamily="34" charset="0"/>
                          <a:ea typeface="Verdana" panose="020B0604030504040204" pitchFamily="34" charset="0"/>
                          <a:cs typeface="Verdana" panose="020B0604030504040204" pitchFamily="34" charset="0"/>
                        </a:rPr>
                        <a:t> </a:t>
                      </a:r>
                      <a:r>
                        <a:rPr lang="en-US" sz="950" kern="1200" dirty="0">
                          <a:solidFill>
                            <a:schemeClr val="tx2"/>
                          </a:solidFill>
                          <a:effectLst/>
                          <a:latin typeface="Verdana" panose="020B0604030504040204" pitchFamily="34" charset="0"/>
                          <a:ea typeface="Verdana" panose="020B0604030504040204" pitchFamily="34" charset="0"/>
                          <a:cs typeface="Verdana" panose="020B0604030504040204" pitchFamily="34" charset="0"/>
                        </a:rPr>
                        <a:t>rehabilitation and   </a:t>
                      </a:r>
                    </a:p>
                    <a:p>
                      <a:pPr marL="176213" marR="0" lvl="0" indent="-176213" algn="l" defTabSz="457200" rtl="0" eaLnBrk="1" fontAlgn="auto" latinLnBrk="0" hangingPunct="1">
                        <a:lnSpc>
                          <a:spcPct val="100000"/>
                        </a:lnSpc>
                        <a:spcBef>
                          <a:spcPts val="0"/>
                        </a:spcBef>
                        <a:spcAft>
                          <a:spcPts val="0"/>
                        </a:spcAft>
                        <a:buClrTx/>
                        <a:buSzTx/>
                        <a:buFontTx/>
                        <a:buNone/>
                        <a:tabLst/>
                        <a:defRPr/>
                      </a:pPr>
                      <a:r>
                        <a:rPr lang="en-US" sz="950" kern="1200" dirty="0">
                          <a:solidFill>
                            <a:schemeClr val="tx2"/>
                          </a:solidFill>
                          <a:effectLst/>
                          <a:latin typeface="Verdana" panose="020B0604030504040204" pitchFamily="34" charset="0"/>
                          <a:ea typeface="Verdana" panose="020B0604030504040204" pitchFamily="34" charset="0"/>
                          <a:cs typeface="Verdana" panose="020B0604030504040204" pitchFamily="34" charset="0"/>
                        </a:rPr>
                        <a:t>      injury</a:t>
                      </a:r>
                      <a:r>
                        <a:rPr lang="en-US" sz="950" kern="1200" baseline="0" dirty="0">
                          <a:solidFill>
                            <a:schemeClr val="tx2"/>
                          </a:solidFill>
                          <a:effectLst/>
                          <a:latin typeface="Verdana" panose="020B0604030504040204" pitchFamily="34" charset="0"/>
                          <a:ea typeface="Verdana" panose="020B0604030504040204" pitchFamily="34" charset="0"/>
                          <a:cs typeface="Verdana" panose="020B0604030504040204" pitchFamily="34" charset="0"/>
                        </a:rPr>
                        <a:t> </a:t>
                      </a:r>
                      <a:r>
                        <a:rPr lang="en-US" sz="950" kern="1200" dirty="0">
                          <a:solidFill>
                            <a:schemeClr val="tx2"/>
                          </a:solidFill>
                          <a:effectLst/>
                          <a:latin typeface="Verdana" panose="020B0604030504040204" pitchFamily="34" charset="0"/>
                          <a:ea typeface="Verdana" panose="020B0604030504040204" pitchFamily="34" charset="0"/>
                          <a:cs typeface="Verdana" panose="020B0604030504040204" pitchFamily="34" charset="0"/>
                        </a:rPr>
                        <a:t>prevention</a:t>
                      </a:r>
                    </a:p>
                    <a:p>
                      <a:pPr marL="285750" lvl="0" indent="-285750" algn="l">
                        <a:buFont typeface="+mj-lt"/>
                        <a:buAutoNum type="romanLcPeriod"/>
                      </a:pPr>
                      <a:endParaRPr lang="en-SG" sz="950" kern="1200" dirty="0">
                        <a:solidFill>
                          <a:schemeClr val="tx1"/>
                        </a:solidFill>
                        <a:effectLst/>
                        <a:latin typeface="Verdana" panose="020B0604030504040204" pitchFamily="34" charset="0"/>
                        <a:ea typeface="Verdana" panose="020B0604030504040204" pitchFamily="34" charset="0"/>
                        <a:cs typeface="Verdana" panose="020B0604030504040204" pitchFamily="34" charset="0"/>
                      </a:endParaRPr>
                    </a:p>
                  </a:txBody>
                  <a:tcPr marL="68580" marR="68580" marT="0" marB="0">
                    <a:lnL w="12700" cap="flat" cmpd="sng" algn="ctr">
                      <a:solidFill>
                        <a:srgbClr val="B2A1C7"/>
                      </a:solidFill>
                      <a:prstDash val="solid"/>
                      <a:round/>
                      <a:headEnd type="none" w="med" len="med"/>
                      <a:tailEnd type="none" w="med" len="med"/>
                    </a:lnL>
                    <a:lnR w="12700" cap="flat" cmpd="sng" algn="ctr">
                      <a:solidFill>
                        <a:srgbClr val="B2A1C7"/>
                      </a:solidFill>
                      <a:prstDash val="solid"/>
                      <a:round/>
                      <a:headEnd type="none" w="med" len="med"/>
                      <a:tailEnd type="none" w="med" len="med"/>
                    </a:lnR>
                    <a:lnT w="19050" cap="flat" cmpd="sng" algn="ctr">
                      <a:solidFill>
                        <a:srgbClr val="B2A1C7"/>
                      </a:solidFill>
                      <a:prstDash val="solid"/>
                      <a:round/>
                      <a:headEnd type="none" w="med" len="med"/>
                      <a:tailEnd type="none" w="med" len="med"/>
                    </a:lnT>
                    <a:lnB w="12700" cap="flat" cmpd="sng" algn="ctr">
                      <a:solidFill>
                        <a:srgbClr val="B2A1C7"/>
                      </a:solidFill>
                      <a:prstDash val="solid"/>
                      <a:round/>
                      <a:headEnd type="none" w="med" len="med"/>
                      <a:tailEnd type="none" w="med" len="med"/>
                    </a:lnB>
                    <a:solidFill>
                      <a:srgbClr val="E5DFEC"/>
                    </a:solidFill>
                  </a:tcPr>
                </a:tc>
                <a:extLst>
                  <a:ext uri="{0D108BD9-81ED-4DB2-BD59-A6C34878D82A}">
                    <a16:rowId xmlns:a16="http://schemas.microsoft.com/office/drawing/2014/main" val="1204185313"/>
                  </a:ext>
                </a:extLst>
              </a:tr>
              <a:tr h="1892202">
                <a:tc>
                  <a:txBody>
                    <a:bodyPr/>
                    <a:lstStyle/>
                    <a:p>
                      <a:pPr algn="l">
                        <a:spcAft>
                          <a:spcPts val="0"/>
                        </a:spcAft>
                      </a:pPr>
                      <a:r>
                        <a:rPr lang="en-SG" sz="950" b="1" dirty="0">
                          <a:solidFill>
                            <a:schemeClr val="tx2"/>
                          </a:solidFill>
                          <a:effectLst/>
                          <a:latin typeface="Verdana" panose="020B0604030504040204" pitchFamily="34" charset="0"/>
                          <a:ea typeface="Verdana" panose="020B0604030504040204" pitchFamily="34" charset="0"/>
                          <a:cs typeface="Verdana" panose="020B0604030504040204" pitchFamily="34" charset="0"/>
                        </a:rPr>
                        <a:t>2</a:t>
                      </a:r>
                      <a:endParaRPr lang="en-SG" sz="950" dirty="0">
                        <a:solidFill>
                          <a:schemeClr val="tx2"/>
                        </a:solidFill>
                        <a:effectLst/>
                        <a:latin typeface="Verdana" panose="020B0604030504040204" pitchFamily="34" charset="0"/>
                        <a:ea typeface="Verdana" panose="020B0604030504040204" pitchFamily="34" charset="0"/>
                        <a:cs typeface="Verdana" panose="020B0604030504040204" pitchFamily="34" charset="0"/>
                      </a:endParaRPr>
                    </a:p>
                  </a:txBody>
                  <a:tcPr marL="68580" marR="68580" marT="0" marB="0">
                    <a:lnL w="12700" cap="flat" cmpd="sng" algn="ctr">
                      <a:solidFill>
                        <a:srgbClr val="B2A1C7"/>
                      </a:solidFill>
                      <a:prstDash val="solid"/>
                      <a:round/>
                      <a:headEnd type="none" w="med" len="med"/>
                      <a:tailEnd type="none" w="med" len="med"/>
                    </a:lnL>
                    <a:lnR w="12700" cap="flat" cmpd="sng" algn="ctr">
                      <a:solidFill>
                        <a:srgbClr val="B2A1C7"/>
                      </a:solidFill>
                      <a:prstDash val="solid"/>
                      <a:round/>
                      <a:headEnd type="none" w="med" len="med"/>
                      <a:tailEnd type="none" w="med" len="med"/>
                    </a:lnR>
                    <a:lnT w="12700" cap="flat" cmpd="sng" algn="ctr">
                      <a:solidFill>
                        <a:srgbClr val="B2A1C7"/>
                      </a:solidFill>
                      <a:prstDash val="solid"/>
                      <a:round/>
                      <a:headEnd type="none" w="med" len="med"/>
                      <a:tailEnd type="none" w="med" len="med"/>
                    </a:lnT>
                    <a:lnB w="12700" cap="flat" cmpd="sng" algn="ctr">
                      <a:solidFill>
                        <a:srgbClr val="B2A1C7"/>
                      </a:solidFill>
                      <a:prstDash val="solid"/>
                      <a:round/>
                      <a:headEnd type="none" w="med" len="med"/>
                      <a:tailEnd type="none" w="med" len="med"/>
                    </a:lnB>
                  </a:tcPr>
                </a:tc>
                <a:tc>
                  <a:txBody>
                    <a:bodyPr/>
                    <a:lstStyle/>
                    <a:p>
                      <a:pPr algn="l">
                        <a:spcAft>
                          <a:spcPts val="0"/>
                        </a:spcAft>
                      </a:pPr>
                      <a:r>
                        <a:rPr lang="en-SG" sz="950" b="1" dirty="0">
                          <a:solidFill>
                            <a:schemeClr val="tx2"/>
                          </a:solidFill>
                          <a:effectLst/>
                          <a:latin typeface="Verdana" panose="020B0604030504040204" pitchFamily="34" charset="0"/>
                          <a:ea typeface="Verdana" panose="020B0604030504040204" pitchFamily="34" charset="0"/>
                          <a:cs typeface="Verdana" panose="020B0604030504040204" pitchFamily="34" charset="0"/>
                        </a:rPr>
                        <a:t>MD6002 - Sports Injuries I</a:t>
                      </a:r>
                      <a:endParaRPr lang="en-SG" sz="950" dirty="0">
                        <a:solidFill>
                          <a:schemeClr val="tx2"/>
                        </a:solidFill>
                        <a:effectLst/>
                        <a:latin typeface="Verdana" panose="020B0604030504040204" pitchFamily="34" charset="0"/>
                        <a:ea typeface="Verdana" panose="020B0604030504040204" pitchFamily="34" charset="0"/>
                        <a:cs typeface="Verdana" panose="020B0604030504040204" pitchFamily="34" charset="0"/>
                      </a:endParaRPr>
                    </a:p>
                    <a:p>
                      <a:pPr algn="l">
                        <a:spcAft>
                          <a:spcPts val="0"/>
                        </a:spcAft>
                      </a:pPr>
                      <a:r>
                        <a:rPr lang="en-SG" sz="950" dirty="0">
                          <a:solidFill>
                            <a:schemeClr val="tx2"/>
                          </a:solidFill>
                          <a:effectLst/>
                          <a:latin typeface="Verdana" panose="020B0604030504040204" pitchFamily="34" charset="0"/>
                          <a:ea typeface="Verdana" panose="020B0604030504040204" pitchFamily="34" charset="0"/>
                          <a:cs typeface="Verdana" panose="020B0604030504040204" pitchFamily="34" charset="0"/>
                        </a:rPr>
                        <a:t> </a:t>
                      </a:r>
                    </a:p>
                  </a:txBody>
                  <a:tcPr marL="68580" marR="68580" marT="0" marB="0">
                    <a:lnL w="12700" cap="flat" cmpd="sng" algn="ctr">
                      <a:solidFill>
                        <a:srgbClr val="B2A1C7"/>
                      </a:solidFill>
                      <a:prstDash val="solid"/>
                      <a:round/>
                      <a:headEnd type="none" w="med" len="med"/>
                      <a:tailEnd type="none" w="med" len="med"/>
                    </a:lnL>
                    <a:lnR w="12700" cap="flat" cmpd="sng" algn="ctr">
                      <a:solidFill>
                        <a:srgbClr val="B2A1C7"/>
                      </a:solidFill>
                      <a:prstDash val="solid"/>
                      <a:round/>
                      <a:headEnd type="none" w="med" len="med"/>
                      <a:tailEnd type="none" w="med" len="med"/>
                    </a:lnR>
                    <a:lnT w="12700" cap="flat" cmpd="sng" algn="ctr">
                      <a:solidFill>
                        <a:srgbClr val="B2A1C7"/>
                      </a:solidFill>
                      <a:prstDash val="solid"/>
                      <a:round/>
                      <a:headEnd type="none" w="med" len="med"/>
                      <a:tailEnd type="none" w="med" len="med"/>
                    </a:lnT>
                    <a:lnB w="12700" cap="flat" cmpd="sng" algn="ctr">
                      <a:solidFill>
                        <a:srgbClr val="B2A1C7"/>
                      </a:solidFill>
                      <a:prstDash val="solid"/>
                      <a:round/>
                      <a:headEnd type="none" w="med" len="med"/>
                      <a:tailEnd type="none" w="med" len="med"/>
                    </a:lnB>
                  </a:tcPr>
                </a:tc>
                <a:tc>
                  <a:txBody>
                    <a:bodyPr/>
                    <a:lstStyle/>
                    <a:p>
                      <a:pPr algn="l" defTabSz="457200" rtl="0" eaLnBrk="1" latinLnBrk="0" hangingPunct="1">
                        <a:spcAft>
                          <a:spcPts val="0"/>
                        </a:spcAft>
                      </a:pPr>
                      <a:r>
                        <a:rPr lang="en-US" sz="950" kern="1200" dirty="0">
                          <a:solidFill>
                            <a:schemeClr val="tx2"/>
                          </a:solidFill>
                          <a:latin typeface="Verdana" panose="020B0604030504040204" pitchFamily="34" charset="0"/>
                          <a:ea typeface="Verdana" panose="020B0604030504040204" pitchFamily="34" charset="0"/>
                          <a:cs typeface="Verdana" panose="020B0604030504040204" pitchFamily="34" charset="0"/>
                        </a:rPr>
                        <a:t>2.1 Fundamentals of sports  </a:t>
                      </a:r>
                    </a:p>
                    <a:p>
                      <a:pPr algn="l" defTabSz="457200" rtl="0" eaLnBrk="1" latinLnBrk="0" hangingPunct="1">
                        <a:spcAft>
                          <a:spcPts val="0"/>
                        </a:spcAft>
                      </a:pPr>
                      <a:r>
                        <a:rPr lang="en-US" sz="950" kern="1200" dirty="0">
                          <a:solidFill>
                            <a:schemeClr val="tx2"/>
                          </a:solidFill>
                          <a:latin typeface="Verdana" panose="020B0604030504040204" pitchFamily="34" charset="0"/>
                          <a:ea typeface="Verdana" panose="020B0604030504040204" pitchFamily="34" charset="0"/>
                          <a:cs typeface="Verdana" panose="020B0604030504040204" pitchFamily="34" charset="0"/>
                        </a:rPr>
                        <a:t>      medicine (pathophysiology,  </a:t>
                      </a:r>
                    </a:p>
                    <a:p>
                      <a:pPr algn="l" defTabSz="457200" rtl="0" eaLnBrk="1" latinLnBrk="0" hangingPunct="1">
                        <a:spcAft>
                          <a:spcPts val="0"/>
                        </a:spcAft>
                      </a:pPr>
                      <a:r>
                        <a:rPr lang="en-US" sz="950" kern="1200" dirty="0">
                          <a:solidFill>
                            <a:schemeClr val="tx2"/>
                          </a:solidFill>
                          <a:latin typeface="Verdana" panose="020B0604030504040204" pitchFamily="34" charset="0"/>
                          <a:ea typeface="Verdana" panose="020B0604030504040204" pitchFamily="34" charset="0"/>
                          <a:cs typeface="Verdana" panose="020B0604030504040204" pitchFamily="34" charset="0"/>
                        </a:rPr>
                        <a:t>      diagnosis, investigation)</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sz="950" kern="1200" dirty="0">
                        <a:solidFill>
                          <a:schemeClr val="tx2"/>
                        </a:solidFill>
                        <a:latin typeface="Verdana" panose="020B0604030504040204" pitchFamily="34" charset="0"/>
                        <a:ea typeface="Verdana" panose="020B0604030504040204" pitchFamily="34" charset="0"/>
                        <a:cs typeface="Verdana" panose="020B0604030504040204" pitchFamily="34" charset="0"/>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en-US" sz="950" kern="1200" dirty="0">
                          <a:solidFill>
                            <a:schemeClr val="tx2"/>
                          </a:solidFill>
                          <a:latin typeface="Verdana" panose="020B0604030504040204" pitchFamily="34" charset="0"/>
                          <a:ea typeface="Verdana" panose="020B0604030504040204" pitchFamily="34" charset="0"/>
                          <a:cs typeface="Verdana" panose="020B0604030504040204" pitchFamily="34" charset="0"/>
                        </a:rPr>
                        <a:t>2.2 The foot, ankle and leg</a:t>
                      </a:r>
                      <a:endParaRPr lang="en-SG" sz="950" kern="1200" dirty="0">
                        <a:solidFill>
                          <a:schemeClr val="tx2"/>
                        </a:solidFill>
                        <a:latin typeface="Verdana" panose="020B0604030504040204" pitchFamily="34" charset="0"/>
                        <a:ea typeface="Verdana" panose="020B0604030504040204" pitchFamily="34" charset="0"/>
                        <a:cs typeface="Verdana" panose="020B0604030504040204" pitchFamily="34" charset="0"/>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lang="en-US" sz="950" kern="1200" dirty="0">
                        <a:solidFill>
                          <a:schemeClr val="tx2"/>
                        </a:solidFill>
                        <a:latin typeface="Verdana" panose="020B0604030504040204" pitchFamily="34" charset="0"/>
                        <a:ea typeface="Verdana" panose="020B0604030504040204" pitchFamily="34" charset="0"/>
                        <a:cs typeface="Verdana" panose="020B0604030504040204" pitchFamily="34" charset="0"/>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en-US" sz="950" kern="1200" dirty="0">
                          <a:solidFill>
                            <a:schemeClr val="tx2"/>
                          </a:solidFill>
                          <a:latin typeface="Verdana" panose="020B0604030504040204" pitchFamily="34" charset="0"/>
                          <a:ea typeface="Verdana" panose="020B0604030504040204" pitchFamily="34" charset="0"/>
                          <a:cs typeface="Verdana" panose="020B0604030504040204" pitchFamily="34" charset="0"/>
                        </a:rPr>
                        <a:t>2.3 The knee</a:t>
                      </a:r>
                      <a:endParaRPr lang="en-SG" sz="950" kern="1200" dirty="0">
                        <a:solidFill>
                          <a:schemeClr val="tx2"/>
                        </a:solidFill>
                        <a:latin typeface="Verdana" panose="020B0604030504040204" pitchFamily="34" charset="0"/>
                        <a:ea typeface="Verdana" panose="020B0604030504040204" pitchFamily="34" charset="0"/>
                        <a:cs typeface="Verdana" panose="020B0604030504040204" pitchFamily="34" charset="0"/>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lang="en-US" sz="950" kern="1200" dirty="0">
                        <a:solidFill>
                          <a:schemeClr val="tx2"/>
                        </a:solidFill>
                        <a:latin typeface="Verdana" panose="020B0604030504040204" pitchFamily="34" charset="0"/>
                        <a:ea typeface="Verdana" panose="020B0604030504040204" pitchFamily="34" charset="0"/>
                        <a:cs typeface="Verdana" panose="020B0604030504040204" pitchFamily="34" charset="0"/>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en-US" sz="950" kern="1200" dirty="0">
                          <a:solidFill>
                            <a:schemeClr val="tx2"/>
                          </a:solidFill>
                          <a:latin typeface="Verdana" panose="020B0604030504040204" pitchFamily="34" charset="0"/>
                          <a:ea typeface="Verdana" panose="020B0604030504040204" pitchFamily="34" charset="0"/>
                          <a:cs typeface="Verdana" panose="020B0604030504040204" pitchFamily="34" charset="0"/>
                        </a:rPr>
                        <a:t>2.4 The hip, groin and pelvis</a:t>
                      </a:r>
                      <a:endParaRPr lang="en-SG" sz="950" kern="1200" dirty="0">
                        <a:solidFill>
                          <a:schemeClr val="tx2"/>
                        </a:solidFill>
                        <a:latin typeface="Verdana" panose="020B0604030504040204" pitchFamily="34" charset="0"/>
                        <a:ea typeface="Verdana" panose="020B0604030504040204" pitchFamily="34" charset="0"/>
                        <a:cs typeface="Verdana" panose="020B0604030504040204" pitchFamily="34" charset="0"/>
                      </a:endParaRPr>
                    </a:p>
                    <a:p>
                      <a:pPr algn="l" defTabSz="457200" rtl="0" eaLnBrk="1" latinLnBrk="0" hangingPunct="1">
                        <a:spcAft>
                          <a:spcPts val="0"/>
                        </a:spcAft>
                      </a:pPr>
                      <a:endParaRPr lang="en-SG" sz="950" kern="1200" dirty="0">
                        <a:solidFill>
                          <a:schemeClr val="tx2"/>
                        </a:solidFill>
                        <a:latin typeface="Verdana" panose="020B0604030504040204" pitchFamily="34" charset="0"/>
                        <a:ea typeface="Verdana" panose="020B0604030504040204" pitchFamily="34" charset="0"/>
                        <a:cs typeface="Verdana" panose="020B0604030504040204" pitchFamily="34" charset="0"/>
                      </a:endParaRPr>
                    </a:p>
                  </a:txBody>
                  <a:tcPr marL="68580" marR="68580" marT="0" marB="0">
                    <a:lnL w="12700" cap="flat" cmpd="sng" algn="ctr">
                      <a:solidFill>
                        <a:srgbClr val="B2A1C7"/>
                      </a:solidFill>
                      <a:prstDash val="solid"/>
                      <a:round/>
                      <a:headEnd type="none" w="med" len="med"/>
                      <a:tailEnd type="none" w="med" len="med"/>
                    </a:lnL>
                    <a:lnR w="12700" cap="flat" cmpd="sng" algn="ctr">
                      <a:solidFill>
                        <a:srgbClr val="B2A1C7"/>
                      </a:solidFill>
                      <a:prstDash val="solid"/>
                      <a:round/>
                      <a:headEnd type="none" w="med" len="med"/>
                      <a:tailEnd type="none" w="med" len="med"/>
                    </a:lnR>
                    <a:lnT w="12700" cap="flat" cmpd="sng" algn="ctr">
                      <a:solidFill>
                        <a:srgbClr val="B2A1C7"/>
                      </a:solidFill>
                      <a:prstDash val="solid"/>
                      <a:round/>
                      <a:headEnd type="none" w="med" len="med"/>
                      <a:tailEnd type="none" w="med" len="med"/>
                    </a:lnT>
                    <a:lnB w="12700" cap="flat" cmpd="sng" algn="ctr">
                      <a:solidFill>
                        <a:srgbClr val="B2A1C7"/>
                      </a:solidFill>
                      <a:prstDash val="solid"/>
                      <a:round/>
                      <a:headEnd type="none" w="med" len="med"/>
                      <a:tailEnd type="none" w="med" len="med"/>
                    </a:lnB>
                  </a:tcPr>
                </a:tc>
                <a:tc>
                  <a:txBody>
                    <a:bodyPr/>
                    <a:lstStyle/>
                    <a:p>
                      <a:pPr algn="l">
                        <a:spcAft>
                          <a:spcPts val="0"/>
                        </a:spcAft>
                      </a:pPr>
                      <a:r>
                        <a:rPr lang="en-SG" sz="950" dirty="0">
                          <a:solidFill>
                            <a:schemeClr val="tx2"/>
                          </a:solidFill>
                          <a:effectLst/>
                          <a:latin typeface="Verdana" panose="020B0604030504040204" pitchFamily="34" charset="0"/>
                          <a:ea typeface="Verdana" panose="020B0604030504040204" pitchFamily="34" charset="0"/>
                          <a:cs typeface="Verdana" panose="020B0604030504040204" pitchFamily="34" charset="0"/>
                        </a:rPr>
                        <a:t>Covers principles of diagnosis and investigations in sports medicine, as well as common injuries and causes of pain affecting the foot and ankle, leg, knee, thigh, hip, pelvis and groin.  </a:t>
                      </a:r>
                    </a:p>
                  </a:txBody>
                  <a:tcPr marL="68580" marR="68580" marT="0" marB="0">
                    <a:lnL w="12700" cap="flat" cmpd="sng" algn="ctr">
                      <a:solidFill>
                        <a:srgbClr val="B2A1C7"/>
                      </a:solidFill>
                      <a:prstDash val="solid"/>
                      <a:round/>
                      <a:headEnd type="none" w="med" len="med"/>
                      <a:tailEnd type="none" w="med" len="med"/>
                    </a:lnL>
                    <a:lnR w="12700" cap="flat" cmpd="sng" algn="ctr">
                      <a:solidFill>
                        <a:srgbClr val="B2A1C7"/>
                      </a:solidFill>
                      <a:prstDash val="solid"/>
                      <a:round/>
                      <a:headEnd type="none" w="med" len="med"/>
                      <a:tailEnd type="none" w="med" len="med"/>
                    </a:lnR>
                    <a:lnT w="12700" cap="flat" cmpd="sng" algn="ctr">
                      <a:solidFill>
                        <a:srgbClr val="B2A1C7"/>
                      </a:solidFill>
                      <a:prstDash val="solid"/>
                      <a:round/>
                      <a:headEnd type="none" w="med" len="med"/>
                      <a:tailEnd type="none" w="med" len="med"/>
                    </a:lnT>
                    <a:lnB w="12700" cap="flat" cmpd="sng" algn="ctr">
                      <a:solidFill>
                        <a:srgbClr val="B2A1C7"/>
                      </a:solidFill>
                      <a:prstDash val="solid"/>
                      <a:round/>
                      <a:headEnd type="none" w="med" len="med"/>
                      <a:tailEnd type="none" w="med" len="med"/>
                    </a:lnB>
                  </a:tcPr>
                </a:tc>
                <a:tc>
                  <a:txBody>
                    <a:bodyPr/>
                    <a:lstStyle/>
                    <a:p>
                      <a:pPr marL="285750" lvl="0" indent="-285750" algn="l">
                        <a:buFont typeface="+mj-lt"/>
                        <a:buAutoNum type="romanLcPeriod"/>
                      </a:pPr>
                      <a:r>
                        <a:rPr lang="en-US" sz="950" kern="1200" dirty="0">
                          <a:solidFill>
                            <a:schemeClr val="tx2"/>
                          </a:solidFill>
                          <a:effectLst/>
                          <a:latin typeface="Verdana" panose="020B0604030504040204" pitchFamily="34" charset="0"/>
                          <a:ea typeface="Verdana" panose="020B0604030504040204" pitchFamily="34" charset="0"/>
                          <a:cs typeface="Verdana" panose="020B0604030504040204" pitchFamily="34" charset="0"/>
                        </a:rPr>
                        <a:t>Describe the epidemiology of injuries affecting the lower limbs</a:t>
                      </a:r>
                    </a:p>
                    <a:p>
                      <a:pPr marL="285750" lvl="0" indent="-285750" algn="l">
                        <a:buFont typeface="+mj-lt"/>
                        <a:buAutoNum type="romanLcPeriod"/>
                      </a:pPr>
                      <a:endParaRPr lang="en-SG" sz="950" kern="1200" dirty="0">
                        <a:solidFill>
                          <a:schemeClr val="tx2"/>
                        </a:solidFill>
                        <a:effectLst/>
                        <a:latin typeface="Verdana" panose="020B0604030504040204" pitchFamily="34" charset="0"/>
                        <a:ea typeface="Verdana" panose="020B0604030504040204" pitchFamily="34" charset="0"/>
                        <a:cs typeface="Verdana" panose="020B0604030504040204" pitchFamily="34" charset="0"/>
                      </a:endParaRPr>
                    </a:p>
                    <a:p>
                      <a:pPr marL="285750" lvl="0" indent="-285750" algn="l">
                        <a:buFont typeface="+mj-lt"/>
                        <a:buAutoNum type="romanLcPeriod"/>
                      </a:pPr>
                      <a:r>
                        <a:rPr lang="en-US" sz="950" kern="1200" dirty="0">
                          <a:solidFill>
                            <a:schemeClr val="tx2"/>
                          </a:solidFill>
                          <a:effectLst/>
                          <a:latin typeface="Verdana" panose="020B0604030504040204" pitchFamily="34" charset="0"/>
                          <a:ea typeface="Verdana" panose="020B0604030504040204" pitchFamily="34" charset="0"/>
                          <a:cs typeface="Verdana" panose="020B0604030504040204" pitchFamily="34" charset="0"/>
                        </a:rPr>
                        <a:t>Understand the mechanisms of injury and their relationship to biomechanics</a:t>
                      </a:r>
                    </a:p>
                    <a:p>
                      <a:pPr marL="285750" lvl="0" indent="-285750" algn="l">
                        <a:buFont typeface="+mj-lt"/>
                        <a:buAutoNum type="romanLcPeriod"/>
                      </a:pPr>
                      <a:endParaRPr lang="en-SG" sz="950" kern="1200" dirty="0">
                        <a:solidFill>
                          <a:schemeClr val="tx2"/>
                        </a:solidFill>
                        <a:effectLst/>
                        <a:latin typeface="Verdana" panose="020B0604030504040204" pitchFamily="34" charset="0"/>
                        <a:ea typeface="Verdana" panose="020B0604030504040204" pitchFamily="34" charset="0"/>
                        <a:cs typeface="Verdana" panose="020B0604030504040204" pitchFamily="34" charset="0"/>
                      </a:endParaRPr>
                    </a:p>
                    <a:p>
                      <a:pPr marL="285750" lvl="0" indent="-285750" algn="l">
                        <a:buFont typeface="+mj-lt"/>
                        <a:buAutoNum type="romanLcPeriod"/>
                      </a:pPr>
                      <a:r>
                        <a:rPr lang="en-US" sz="950" kern="1200" dirty="0">
                          <a:solidFill>
                            <a:schemeClr val="tx2"/>
                          </a:solidFill>
                          <a:effectLst/>
                          <a:latin typeface="Verdana" panose="020B0604030504040204" pitchFamily="34" charset="0"/>
                          <a:ea typeface="Verdana" panose="020B0604030504040204" pitchFamily="34" charset="0"/>
                          <a:cs typeface="Verdana" panose="020B0604030504040204" pitchFamily="34" charset="0"/>
                        </a:rPr>
                        <a:t>Obtain a relevant history and perform a targeted clinical examination for diagnosis</a:t>
                      </a:r>
                    </a:p>
                    <a:p>
                      <a:pPr marL="285750" lvl="0" indent="-285750" algn="l">
                        <a:buFont typeface="+mj-lt"/>
                        <a:buAutoNum type="romanLcPeriod"/>
                      </a:pPr>
                      <a:endParaRPr lang="en-SG" sz="950" kern="1200" dirty="0">
                        <a:solidFill>
                          <a:schemeClr val="tx2"/>
                        </a:solidFill>
                        <a:effectLst/>
                        <a:latin typeface="Verdana" panose="020B0604030504040204" pitchFamily="34" charset="0"/>
                        <a:ea typeface="Verdana" panose="020B0604030504040204" pitchFamily="34" charset="0"/>
                        <a:cs typeface="Verdana" panose="020B0604030504040204" pitchFamily="34" charset="0"/>
                      </a:endParaRPr>
                    </a:p>
                    <a:p>
                      <a:pPr marL="285750" lvl="0" indent="-285750" algn="l">
                        <a:buFont typeface="+mj-lt"/>
                        <a:buAutoNum type="romanLcPeriod"/>
                      </a:pPr>
                      <a:r>
                        <a:rPr lang="en-US" sz="950" kern="1200" dirty="0">
                          <a:solidFill>
                            <a:schemeClr val="tx2"/>
                          </a:solidFill>
                          <a:effectLst/>
                          <a:latin typeface="Verdana" panose="020B0604030504040204" pitchFamily="34" charset="0"/>
                          <a:ea typeface="Verdana" panose="020B0604030504040204" pitchFamily="34" charset="0"/>
                          <a:cs typeface="Verdana" panose="020B0604030504040204" pitchFamily="34" charset="0"/>
                        </a:rPr>
                        <a:t>Order and interpret the relevant investigations</a:t>
                      </a:r>
                      <a:endParaRPr lang="en-SG" sz="950" kern="1200" dirty="0">
                        <a:solidFill>
                          <a:schemeClr val="tx2"/>
                        </a:solidFill>
                        <a:effectLst/>
                        <a:latin typeface="Verdana" panose="020B0604030504040204" pitchFamily="34" charset="0"/>
                        <a:ea typeface="Verdana" panose="020B0604030504040204" pitchFamily="34" charset="0"/>
                        <a:cs typeface="Verdana" panose="020B0604030504040204" pitchFamily="34" charset="0"/>
                      </a:endParaRPr>
                    </a:p>
                    <a:p>
                      <a:pPr marL="285750" indent="-285750" algn="l">
                        <a:buFont typeface="+mj-lt"/>
                        <a:buAutoNum type="romanLcPeriod"/>
                      </a:pPr>
                      <a:r>
                        <a:rPr lang="en-US" sz="950" kern="1200" dirty="0">
                          <a:solidFill>
                            <a:schemeClr val="tx2"/>
                          </a:solidFill>
                          <a:effectLst/>
                          <a:latin typeface="Verdana" panose="020B0604030504040204" pitchFamily="34" charset="0"/>
                          <a:ea typeface="Verdana" panose="020B0604030504040204" pitchFamily="34" charset="0"/>
                          <a:cs typeface="Verdana" panose="020B0604030504040204" pitchFamily="34" charset="0"/>
                        </a:rPr>
                        <a:t>Describe the management of these injuries</a:t>
                      </a:r>
                    </a:p>
                    <a:p>
                      <a:pPr marL="285750" indent="-285750" algn="l">
                        <a:buFont typeface="+mj-lt"/>
                        <a:buAutoNum type="romanLcPeriod"/>
                      </a:pPr>
                      <a:endParaRPr lang="en-SG" sz="950" dirty="0">
                        <a:solidFill>
                          <a:schemeClr val="tx2"/>
                        </a:solidFill>
                        <a:effectLst/>
                        <a:latin typeface="Verdana" panose="020B0604030504040204" pitchFamily="34" charset="0"/>
                        <a:ea typeface="Verdana" panose="020B0604030504040204" pitchFamily="34" charset="0"/>
                        <a:cs typeface="Verdana" panose="020B0604030504040204" pitchFamily="34" charset="0"/>
                      </a:endParaRPr>
                    </a:p>
                  </a:txBody>
                  <a:tcPr marL="68580" marR="68580" marT="0" marB="0">
                    <a:lnL w="12700" cap="flat" cmpd="sng" algn="ctr">
                      <a:solidFill>
                        <a:srgbClr val="B2A1C7"/>
                      </a:solidFill>
                      <a:prstDash val="solid"/>
                      <a:round/>
                      <a:headEnd type="none" w="med" len="med"/>
                      <a:tailEnd type="none" w="med" len="med"/>
                    </a:lnL>
                    <a:lnR w="12700" cap="flat" cmpd="sng" algn="ctr">
                      <a:solidFill>
                        <a:srgbClr val="B2A1C7"/>
                      </a:solidFill>
                      <a:prstDash val="solid"/>
                      <a:round/>
                      <a:headEnd type="none" w="med" len="med"/>
                      <a:tailEnd type="none" w="med" len="med"/>
                    </a:lnR>
                    <a:lnT w="12700" cap="flat" cmpd="sng" algn="ctr">
                      <a:solidFill>
                        <a:srgbClr val="B2A1C7"/>
                      </a:solidFill>
                      <a:prstDash val="solid"/>
                      <a:round/>
                      <a:headEnd type="none" w="med" len="med"/>
                      <a:tailEnd type="none" w="med" len="med"/>
                    </a:lnT>
                    <a:lnB w="12700" cap="flat" cmpd="sng" algn="ctr">
                      <a:solidFill>
                        <a:srgbClr val="B2A1C7"/>
                      </a:solidFill>
                      <a:prstDash val="solid"/>
                      <a:round/>
                      <a:headEnd type="none" w="med" len="med"/>
                      <a:tailEnd type="none" w="med" len="med"/>
                    </a:lnB>
                  </a:tcPr>
                </a:tc>
                <a:extLst>
                  <a:ext uri="{0D108BD9-81ED-4DB2-BD59-A6C34878D82A}">
                    <a16:rowId xmlns:a16="http://schemas.microsoft.com/office/drawing/2014/main" val="189118791"/>
                  </a:ext>
                </a:extLst>
              </a:tr>
            </a:tbl>
          </a:graphicData>
        </a:graphic>
      </p:graphicFrame>
    </p:spTree>
    <p:extLst>
      <p:ext uri="{BB962C8B-B14F-4D97-AF65-F5344CB8AC3E}">
        <p14:creationId xmlns:p14="http://schemas.microsoft.com/office/powerpoint/2010/main" val="162836575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112477" y="30311"/>
            <a:ext cx="5767754" cy="1902103"/>
          </a:xfrm>
        </p:spPr>
        <p:txBody>
          <a:bodyPr>
            <a:normAutofit/>
          </a:bodyPr>
          <a:lstStyle/>
          <a:p>
            <a:r>
              <a:rPr lang="en-SG" sz="2000" dirty="0">
                <a:solidFill>
                  <a:srgbClr val="6C4F81"/>
                </a:solidFill>
              </a:rPr>
              <a:t>GRADUATE DIPLOMA IN SPORTS MEDICINE (GDSM) PROGRAMME SYLLABUS WITH OBJECTIVES</a:t>
            </a:r>
            <a:endParaRPr lang="en-US" sz="2000" dirty="0"/>
          </a:p>
        </p:txBody>
      </p:sp>
      <p:sp>
        <p:nvSpPr>
          <p:cNvPr id="3" name="Subtitle 2"/>
          <p:cNvSpPr>
            <a:spLocks noGrp="1"/>
          </p:cNvSpPr>
          <p:nvPr>
            <p:ph type="subTitle" idx="1"/>
          </p:nvPr>
        </p:nvSpPr>
        <p:spPr/>
        <p:txBody>
          <a:bodyPr/>
          <a:lstStyle/>
          <a:p>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1958249116"/>
              </p:ext>
            </p:extLst>
          </p:nvPr>
        </p:nvGraphicFramePr>
        <p:xfrm>
          <a:off x="298937" y="1832134"/>
          <a:ext cx="8581294" cy="4849379"/>
        </p:xfrm>
        <a:graphic>
          <a:graphicData uri="http://schemas.openxmlformats.org/drawingml/2006/table">
            <a:tbl>
              <a:tblPr firstRow="1" firstCol="1" bandRow="1"/>
              <a:tblGrid>
                <a:gridCol w="396121">
                  <a:extLst>
                    <a:ext uri="{9D8B030D-6E8A-4147-A177-3AD203B41FA5}">
                      <a16:colId xmlns:a16="http://schemas.microsoft.com/office/drawing/2014/main" val="2286655418"/>
                    </a:ext>
                  </a:extLst>
                </a:gridCol>
                <a:gridCol w="1781442">
                  <a:extLst>
                    <a:ext uri="{9D8B030D-6E8A-4147-A177-3AD203B41FA5}">
                      <a16:colId xmlns:a16="http://schemas.microsoft.com/office/drawing/2014/main" val="1737811969"/>
                    </a:ext>
                  </a:extLst>
                </a:gridCol>
                <a:gridCol w="2219325">
                  <a:extLst>
                    <a:ext uri="{9D8B030D-6E8A-4147-A177-3AD203B41FA5}">
                      <a16:colId xmlns:a16="http://schemas.microsoft.com/office/drawing/2014/main" val="3767820253"/>
                    </a:ext>
                  </a:extLst>
                </a:gridCol>
                <a:gridCol w="1514475">
                  <a:extLst>
                    <a:ext uri="{9D8B030D-6E8A-4147-A177-3AD203B41FA5}">
                      <a16:colId xmlns:a16="http://schemas.microsoft.com/office/drawing/2014/main" val="1762857827"/>
                    </a:ext>
                  </a:extLst>
                </a:gridCol>
                <a:gridCol w="2669931">
                  <a:extLst>
                    <a:ext uri="{9D8B030D-6E8A-4147-A177-3AD203B41FA5}">
                      <a16:colId xmlns:a16="http://schemas.microsoft.com/office/drawing/2014/main" val="320072753"/>
                    </a:ext>
                  </a:extLst>
                </a:gridCol>
              </a:tblGrid>
              <a:tr h="216419">
                <a:tc>
                  <a:txBody>
                    <a:bodyPr/>
                    <a:lstStyle/>
                    <a:p>
                      <a:pPr algn="ctr">
                        <a:spcBef>
                          <a:spcPts val="200"/>
                        </a:spcBef>
                        <a:spcAft>
                          <a:spcPts val="0"/>
                        </a:spcAft>
                      </a:pPr>
                      <a:r>
                        <a:rPr lang="en-SG" sz="950" b="1" dirty="0">
                          <a:solidFill>
                            <a:schemeClr val="tx2"/>
                          </a:solidFill>
                          <a:effectLst/>
                          <a:latin typeface="Verdana" panose="020B0604030504040204" pitchFamily="34" charset="0"/>
                          <a:ea typeface="Verdana" panose="020B0604030504040204" pitchFamily="34" charset="0"/>
                          <a:cs typeface="Verdana" panose="020B0604030504040204" pitchFamily="34" charset="0"/>
                        </a:rPr>
                        <a:t>NO</a:t>
                      </a:r>
                    </a:p>
                  </a:txBody>
                  <a:tcPr marL="68580" marR="68580" marT="0" marB="0">
                    <a:lnL w="12700" cap="flat" cmpd="sng" algn="ctr">
                      <a:solidFill>
                        <a:srgbClr val="B2A1C7"/>
                      </a:solidFill>
                      <a:prstDash val="solid"/>
                      <a:round/>
                      <a:headEnd type="none" w="med" len="med"/>
                      <a:tailEnd type="none" w="med" len="med"/>
                    </a:lnL>
                    <a:lnR w="12700" cap="flat" cmpd="sng" algn="ctr">
                      <a:solidFill>
                        <a:srgbClr val="B2A1C7"/>
                      </a:solidFill>
                      <a:prstDash val="solid"/>
                      <a:round/>
                      <a:headEnd type="none" w="med" len="med"/>
                      <a:tailEnd type="none" w="med" len="med"/>
                    </a:lnR>
                    <a:lnT w="12700" cap="flat" cmpd="sng" algn="ctr">
                      <a:solidFill>
                        <a:srgbClr val="B2A1C7"/>
                      </a:solidFill>
                      <a:prstDash val="solid"/>
                      <a:round/>
                      <a:headEnd type="none" w="med" len="med"/>
                      <a:tailEnd type="none" w="med" len="med"/>
                    </a:lnT>
                    <a:lnB w="19050" cap="flat" cmpd="sng" algn="ctr">
                      <a:solidFill>
                        <a:srgbClr val="B2A1C7"/>
                      </a:solidFill>
                      <a:prstDash val="solid"/>
                      <a:round/>
                      <a:headEnd type="none" w="med" len="med"/>
                      <a:tailEnd type="none" w="med" len="med"/>
                    </a:lnB>
                  </a:tcPr>
                </a:tc>
                <a:tc>
                  <a:txBody>
                    <a:bodyPr/>
                    <a:lstStyle/>
                    <a:p>
                      <a:pPr algn="ctr">
                        <a:spcBef>
                          <a:spcPts val="200"/>
                        </a:spcBef>
                        <a:spcAft>
                          <a:spcPts val="0"/>
                        </a:spcAft>
                      </a:pPr>
                      <a:r>
                        <a:rPr lang="en-SG" sz="950" b="1" dirty="0">
                          <a:solidFill>
                            <a:schemeClr val="tx2"/>
                          </a:solidFill>
                          <a:effectLst/>
                          <a:latin typeface="Verdana" panose="020B0604030504040204" pitchFamily="34" charset="0"/>
                          <a:ea typeface="Verdana" panose="020B0604030504040204" pitchFamily="34" charset="0"/>
                          <a:cs typeface="Verdana" panose="020B0604030504040204" pitchFamily="34" charset="0"/>
                        </a:rPr>
                        <a:t>MODULE</a:t>
                      </a:r>
                    </a:p>
                  </a:txBody>
                  <a:tcPr marL="68580" marR="68580" marT="0" marB="0">
                    <a:lnL w="12700" cap="flat" cmpd="sng" algn="ctr">
                      <a:solidFill>
                        <a:srgbClr val="B2A1C7"/>
                      </a:solidFill>
                      <a:prstDash val="solid"/>
                      <a:round/>
                      <a:headEnd type="none" w="med" len="med"/>
                      <a:tailEnd type="none" w="med" len="med"/>
                    </a:lnL>
                    <a:lnR w="12700" cap="flat" cmpd="sng" algn="ctr">
                      <a:solidFill>
                        <a:srgbClr val="B2A1C7"/>
                      </a:solidFill>
                      <a:prstDash val="solid"/>
                      <a:round/>
                      <a:headEnd type="none" w="med" len="med"/>
                      <a:tailEnd type="none" w="med" len="med"/>
                    </a:lnR>
                    <a:lnT w="12700" cap="flat" cmpd="sng" algn="ctr">
                      <a:solidFill>
                        <a:srgbClr val="B2A1C7"/>
                      </a:solidFill>
                      <a:prstDash val="solid"/>
                      <a:round/>
                      <a:headEnd type="none" w="med" len="med"/>
                      <a:tailEnd type="none" w="med" len="med"/>
                    </a:lnT>
                    <a:lnB w="19050" cap="flat" cmpd="sng" algn="ctr">
                      <a:solidFill>
                        <a:srgbClr val="B2A1C7"/>
                      </a:solidFill>
                      <a:prstDash val="solid"/>
                      <a:round/>
                      <a:headEnd type="none" w="med" len="med"/>
                      <a:tailEnd type="none" w="med" len="med"/>
                    </a:lnB>
                  </a:tcPr>
                </a:tc>
                <a:tc>
                  <a:txBody>
                    <a:bodyPr/>
                    <a:lstStyle/>
                    <a:p>
                      <a:pPr marL="0" marR="0" lvl="0" indent="0" algn="ctr" defTabSz="457200" rtl="0" eaLnBrk="1" fontAlgn="auto" latinLnBrk="0" hangingPunct="1">
                        <a:lnSpc>
                          <a:spcPct val="100000"/>
                        </a:lnSpc>
                        <a:spcBef>
                          <a:spcPts val="200"/>
                        </a:spcBef>
                        <a:spcAft>
                          <a:spcPts val="0"/>
                        </a:spcAft>
                        <a:buClrTx/>
                        <a:buSzTx/>
                        <a:buFontTx/>
                        <a:buNone/>
                        <a:tabLst/>
                        <a:defRPr/>
                      </a:pPr>
                      <a:r>
                        <a:rPr lang="en-SG" sz="950" b="1" dirty="0">
                          <a:solidFill>
                            <a:schemeClr val="tx2"/>
                          </a:solidFill>
                          <a:effectLst/>
                          <a:latin typeface="Verdana" panose="020B0604030504040204" pitchFamily="34" charset="0"/>
                          <a:ea typeface="Verdana" panose="020B0604030504040204" pitchFamily="34" charset="0"/>
                          <a:cs typeface="Verdana" panose="020B0604030504040204" pitchFamily="34" charset="0"/>
                        </a:rPr>
                        <a:t>COURSE</a:t>
                      </a:r>
                      <a:r>
                        <a:rPr lang="en-SG" sz="950" b="1" baseline="0" dirty="0">
                          <a:solidFill>
                            <a:schemeClr val="tx2"/>
                          </a:solidFill>
                          <a:effectLst/>
                          <a:latin typeface="Verdana" panose="020B0604030504040204" pitchFamily="34" charset="0"/>
                          <a:ea typeface="Verdana" panose="020B0604030504040204" pitchFamily="34" charset="0"/>
                          <a:cs typeface="Verdana" panose="020B0604030504040204" pitchFamily="34" charset="0"/>
                        </a:rPr>
                        <a:t> COMPONENT</a:t>
                      </a:r>
                      <a:endParaRPr lang="en-SG" sz="950" b="1" dirty="0">
                        <a:solidFill>
                          <a:schemeClr val="tx2"/>
                        </a:solidFill>
                        <a:effectLst/>
                        <a:latin typeface="Verdana" panose="020B0604030504040204" pitchFamily="34" charset="0"/>
                        <a:ea typeface="Verdana" panose="020B0604030504040204" pitchFamily="34" charset="0"/>
                        <a:cs typeface="Verdana" panose="020B0604030504040204" pitchFamily="34" charset="0"/>
                      </a:endParaRPr>
                    </a:p>
                  </a:txBody>
                  <a:tcPr marL="68580" marR="68580" marT="0" marB="0">
                    <a:lnL w="12700" cap="flat" cmpd="sng" algn="ctr">
                      <a:solidFill>
                        <a:srgbClr val="B2A1C7"/>
                      </a:solidFill>
                      <a:prstDash val="solid"/>
                      <a:round/>
                      <a:headEnd type="none" w="med" len="med"/>
                      <a:tailEnd type="none" w="med" len="med"/>
                    </a:lnL>
                    <a:lnR w="12700" cap="flat" cmpd="sng" algn="ctr">
                      <a:solidFill>
                        <a:srgbClr val="B2A1C7"/>
                      </a:solidFill>
                      <a:prstDash val="solid"/>
                      <a:round/>
                      <a:headEnd type="none" w="med" len="med"/>
                      <a:tailEnd type="none" w="med" len="med"/>
                    </a:lnR>
                    <a:lnT w="12700" cap="flat" cmpd="sng" algn="ctr">
                      <a:solidFill>
                        <a:srgbClr val="B2A1C7"/>
                      </a:solidFill>
                      <a:prstDash val="solid"/>
                      <a:round/>
                      <a:headEnd type="none" w="med" len="med"/>
                      <a:tailEnd type="none" w="med" len="med"/>
                    </a:lnT>
                    <a:lnB w="19050" cap="flat" cmpd="sng" algn="ctr">
                      <a:solidFill>
                        <a:srgbClr val="B2A1C7"/>
                      </a:solidFill>
                      <a:prstDash val="solid"/>
                      <a:round/>
                      <a:headEnd type="none" w="med" len="med"/>
                      <a:tailEnd type="none" w="med" len="med"/>
                    </a:lnB>
                  </a:tcPr>
                </a:tc>
                <a:tc>
                  <a:txBody>
                    <a:bodyPr/>
                    <a:lstStyle/>
                    <a:p>
                      <a:pPr algn="ctr">
                        <a:spcBef>
                          <a:spcPts val="200"/>
                        </a:spcBef>
                        <a:spcAft>
                          <a:spcPts val="0"/>
                        </a:spcAft>
                      </a:pPr>
                      <a:r>
                        <a:rPr lang="en-SG" sz="950" b="1" dirty="0">
                          <a:solidFill>
                            <a:schemeClr val="tx2"/>
                          </a:solidFill>
                          <a:effectLst/>
                          <a:latin typeface="Verdana" panose="020B0604030504040204" pitchFamily="34" charset="0"/>
                          <a:ea typeface="Verdana" panose="020B0604030504040204" pitchFamily="34" charset="0"/>
                          <a:cs typeface="Verdana" panose="020B0604030504040204" pitchFamily="34" charset="0"/>
                        </a:rPr>
                        <a:t>DESCRIPTION</a:t>
                      </a:r>
                    </a:p>
                  </a:txBody>
                  <a:tcPr marL="68580" marR="68580" marT="0" marB="0">
                    <a:lnL w="12700" cap="flat" cmpd="sng" algn="ctr">
                      <a:solidFill>
                        <a:srgbClr val="B2A1C7"/>
                      </a:solidFill>
                      <a:prstDash val="solid"/>
                      <a:round/>
                      <a:headEnd type="none" w="med" len="med"/>
                      <a:tailEnd type="none" w="med" len="med"/>
                    </a:lnL>
                    <a:lnR w="12700" cap="flat" cmpd="sng" algn="ctr">
                      <a:solidFill>
                        <a:srgbClr val="B2A1C7"/>
                      </a:solidFill>
                      <a:prstDash val="solid"/>
                      <a:round/>
                      <a:headEnd type="none" w="med" len="med"/>
                      <a:tailEnd type="none" w="med" len="med"/>
                    </a:lnR>
                    <a:lnT w="12700" cap="flat" cmpd="sng" algn="ctr">
                      <a:solidFill>
                        <a:srgbClr val="B2A1C7"/>
                      </a:solidFill>
                      <a:prstDash val="solid"/>
                      <a:round/>
                      <a:headEnd type="none" w="med" len="med"/>
                      <a:tailEnd type="none" w="med" len="med"/>
                    </a:lnT>
                    <a:lnB w="19050" cap="flat" cmpd="sng" algn="ctr">
                      <a:solidFill>
                        <a:srgbClr val="B2A1C7"/>
                      </a:solidFill>
                      <a:prstDash val="solid"/>
                      <a:round/>
                      <a:headEnd type="none" w="med" len="med"/>
                      <a:tailEnd type="none" w="med" len="med"/>
                    </a:lnB>
                  </a:tcPr>
                </a:tc>
                <a:tc>
                  <a:txBody>
                    <a:bodyPr/>
                    <a:lstStyle/>
                    <a:p>
                      <a:pPr algn="ctr">
                        <a:spcBef>
                          <a:spcPts val="200"/>
                        </a:spcBef>
                        <a:spcAft>
                          <a:spcPts val="0"/>
                        </a:spcAft>
                      </a:pPr>
                      <a:r>
                        <a:rPr lang="en-SG" sz="950" b="1" dirty="0">
                          <a:solidFill>
                            <a:schemeClr val="tx2"/>
                          </a:solidFill>
                          <a:effectLst/>
                          <a:latin typeface="Verdana" panose="020B0604030504040204" pitchFamily="34" charset="0"/>
                          <a:ea typeface="Verdana" panose="020B0604030504040204" pitchFamily="34" charset="0"/>
                          <a:cs typeface="Verdana" panose="020B0604030504040204" pitchFamily="34" charset="0"/>
                        </a:rPr>
                        <a:t>LEARNING OBJECTIVES</a:t>
                      </a:r>
                    </a:p>
                  </a:txBody>
                  <a:tcPr marL="68580" marR="68580" marT="0" marB="0">
                    <a:lnL w="12700" cap="flat" cmpd="sng" algn="ctr">
                      <a:solidFill>
                        <a:srgbClr val="B2A1C7"/>
                      </a:solidFill>
                      <a:prstDash val="solid"/>
                      <a:round/>
                      <a:headEnd type="none" w="med" len="med"/>
                      <a:tailEnd type="none" w="med" len="med"/>
                    </a:lnL>
                    <a:lnR w="12700" cap="flat" cmpd="sng" algn="ctr">
                      <a:solidFill>
                        <a:srgbClr val="B2A1C7"/>
                      </a:solidFill>
                      <a:prstDash val="solid"/>
                      <a:round/>
                      <a:headEnd type="none" w="med" len="med"/>
                      <a:tailEnd type="none" w="med" len="med"/>
                    </a:lnR>
                    <a:lnT w="12700" cap="flat" cmpd="sng" algn="ctr">
                      <a:solidFill>
                        <a:srgbClr val="B2A1C7"/>
                      </a:solidFill>
                      <a:prstDash val="solid"/>
                      <a:round/>
                      <a:headEnd type="none" w="med" len="med"/>
                      <a:tailEnd type="none" w="med" len="med"/>
                    </a:lnT>
                    <a:lnB w="19050" cap="flat" cmpd="sng" algn="ctr">
                      <a:solidFill>
                        <a:srgbClr val="B2A1C7"/>
                      </a:solidFill>
                      <a:prstDash val="solid"/>
                      <a:round/>
                      <a:headEnd type="none" w="med" len="med"/>
                      <a:tailEnd type="none" w="med" len="med"/>
                    </a:lnB>
                  </a:tcPr>
                </a:tc>
                <a:extLst>
                  <a:ext uri="{0D108BD9-81ED-4DB2-BD59-A6C34878D82A}">
                    <a16:rowId xmlns:a16="http://schemas.microsoft.com/office/drawing/2014/main" val="590799837"/>
                  </a:ext>
                </a:extLst>
              </a:tr>
              <a:tr h="2088000">
                <a:tc>
                  <a:txBody>
                    <a:bodyPr/>
                    <a:lstStyle/>
                    <a:p>
                      <a:pPr algn="l">
                        <a:spcAft>
                          <a:spcPts val="0"/>
                        </a:spcAft>
                      </a:pPr>
                      <a:r>
                        <a:rPr lang="en-SG" sz="950" b="1" dirty="0">
                          <a:solidFill>
                            <a:schemeClr val="tx2"/>
                          </a:solidFill>
                          <a:effectLst/>
                          <a:latin typeface="Verdana" panose="020B0604030504040204" pitchFamily="34" charset="0"/>
                          <a:ea typeface="Verdana" panose="020B0604030504040204" pitchFamily="34" charset="0"/>
                          <a:cs typeface="Verdana" panose="020B0604030504040204" pitchFamily="34" charset="0"/>
                        </a:rPr>
                        <a:t>3</a:t>
                      </a:r>
                      <a:endParaRPr lang="en-SG" sz="950" dirty="0">
                        <a:solidFill>
                          <a:schemeClr val="tx2"/>
                        </a:solidFill>
                        <a:effectLst/>
                        <a:latin typeface="Verdana" panose="020B0604030504040204" pitchFamily="34" charset="0"/>
                        <a:ea typeface="Verdana" panose="020B0604030504040204" pitchFamily="34" charset="0"/>
                        <a:cs typeface="Verdana" panose="020B0604030504040204" pitchFamily="34" charset="0"/>
                      </a:endParaRPr>
                    </a:p>
                  </a:txBody>
                  <a:tcPr marL="68580" marR="68580" marT="0" marB="0">
                    <a:lnL w="12700" cap="flat" cmpd="sng" algn="ctr">
                      <a:solidFill>
                        <a:srgbClr val="B2A1C7"/>
                      </a:solidFill>
                      <a:prstDash val="solid"/>
                      <a:round/>
                      <a:headEnd type="none" w="med" len="med"/>
                      <a:tailEnd type="none" w="med" len="med"/>
                    </a:lnL>
                    <a:lnR w="12700" cap="flat" cmpd="sng" algn="ctr">
                      <a:solidFill>
                        <a:srgbClr val="B2A1C7"/>
                      </a:solidFill>
                      <a:prstDash val="solid"/>
                      <a:round/>
                      <a:headEnd type="none" w="med" len="med"/>
                      <a:tailEnd type="none" w="med" len="med"/>
                    </a:lnR>
                    <a:lnT w="19050" cap="flat" cmpd="sng" algn="ctr">
                      <a:solidFill>
                        <a:srgbClr val="B2A1C7"/>
                      </a:solidFill>
                      <a:prstDash val="solid"/>
                      <a:round/>
                      <a:headEnd type="none" w="med" len="med"/>
                      <a:tailEnd type="none" w="med" len="med"/>
                    </a:lnT>
                    <a:lnB w="12700" cap="flat" cmpd="sng" algn="ctr">
                      <a:solidFill>
                        <a:srgbClr val="B2A1C7"/>
                      </a:solidFill>
                      <a:prstDash val="solid"/>
                      <a:round/>
                      <a:headEnd type="none" w="med" len="med"/>
                      <a:tailEnd type="none" w="med" len="med"/>
                    </a:lnB>
                    <a:solidFill>
                      <a:srgbClr val="E5DFEC"/>
                    </a:solidFill>
                  </a:tcPr>
                </a:tc>
                <a:tc>
                  <a:txBody>
                    <a:bodyPr/>
                    <a:lstStyle/>
                    <a:p>
                      <a:pPr algn="l">
                        <a:spcAft>
                          <a:spcPts val="0"/>
                        </a:spcAft>
                      </a:pPr>
                      <a:r>
                        <a:rPr lang="en-SG" sz="950" b="1" dirty="0">
                          <a:solidFill>
                            <a:schemeClr val="tx2"/>
                          </a:solidFill>
                          <a:effectLst/>
                          <a:latin typeface="Verdana" panose="020B0604030504040204" pitchFamily="34" charset="0"/>
                          <a:ea typeface="Verdana" panose="020B0604030504040204" pitchFamily="34" charset="0"/>
                          <a:cs typeface="Verdana" panose="020B0604030504040204" pitchFamily="34" charset="0"/>
                        </a:rPr>
                        <a:t>MD6003 - Sports Injuries II</a:t>
                      </a:r>
                      <a:endParaRPr lang="en-SG" sz="950" dirty="0">
                        <a:solidFill>
                          <a:schemeClr val="tx2"/>
                        </a:solidFill>
                        <a:effectLst/>
                        <a:latin typeface="Verdana" panose="020B0604030504040204" pitchFamily="34" charset="0"/>
                        <a:ea typeface="Verdana" panose="020B0604030504040204" pitchFamily="34" charset="0"/>
                        <a:cs typeface="Verdana" panose="020B0604030504040204" pitchFamily="34" charset="0"/>
                      </a:endParaRPr>
                    </a:p>
                  </a:txBody>
                  <a:tcPr marL="68580" marR="68580" marT="0" marB="0">
                    <a:lnL w="12700" cap="flat" cmpd="sng" algn="ctr">
                      <a:solidFill>
                        <a:srgbClr val="B2A1C7"/>
                      </a:solidFill>
                      <a:prstDash val="solid"/>
                      <a:round/>
                      <a:headEnd type="none" w="med" len="med"/>
                      <a:tailEnd type="none" w="med" len="med"/>
                    </a:lnL>
                    <a:lnR w="12700" cap="flat" cmpd="sng" algn="ctr">
                      <a:solidFill>
                        <a:srgbClr val="B2A1C7"/>
                      </a:solidFill>
                      <a:prstDash val="solid"/>
                      <a:round/>
                      <a:headEnd type="none" w="med" len="med"/>
                      <a:tailEnd type="none" w="med" len="med"/>
                    </a:lnR>
                    <a:lnT w="19050" cap="flat" cmpd="sng" algn="ctr">
                      <a:solidFill>
                        <a:srgbClr val="B2A1C7"/>
                      </a:solidFill>
                      <a:prstDash val="solid"/>
                      <a:round/>
                      <a:headEnd type="none" w="med" len="med"/>
                      <a:tailEnd type="none" w="med" len="med"/>
                    </a:lnT>
                    <a:lnB w="12700" cap="flat" cmpd="sng" algn="ctr">
                      <a:solidFill>
                        <a:srgbClr val="B2A1C7"/>
                      </a:solidFill>
                      <a:prstDash val="solid"/>
                      <a:round/>
                      <a:headEnd type="none" w="med" len="med"/>
                      <a:tailEnd type="none" w="med" len="med"/>
                    </a:lnB>
                    <a:solidFill>
                      <a:srgbClr val="E5DFEC"/>
                    </a:solidFill>
                  </a:tcPr>
                </a:tc>
                <a:tc>
                  <a:txBody>
                    <a:bodyPr/>
                    <a:lstStyle/>
                    <a:p>
                      <a:pPr algn="l"/>
                      <a:r>
                        <a:rPr lang="en-US" sz="950" kern="1200" dirty="0">
                          <a:solidFill>
                            <a:schemeClr val="tx2"/>
                          </a:solidFill>
                          <a:effectLst/>
                          <a:latin typeface="Verdana" panose="020B0604030504040204" pitchFamily="34" charset="0"/>
                          <a:ea typeface="Verdana" panose="020B0604030504040204" pitchFamily="34" charset="0"/>
                          <a:cs typeface="Verdana" panose="020B0604030504040204" pitchFamily="34" charset="0"/>
                        </a:rPr>
                        <a:t>3.1</a:t>
                      </a:r>
                      <a:r>
                        <a:rPr lang="en-US" sz="950" kern="1200" baseline="0" dirty="0">
                          <a:solidFill>
                            <a:schemeClr val="tx2"/>
                          </a:solidFill>
                          <a:effectLst/>
                          <a:latin typeface="Verdana" panose="020B0604030504040204" pitchFamily="34" charset="0"/>
                          <a:ea typeface="Verdana" panose="020B0604030504040204" pitchFamily="34" charset="0"/>
                          <a:cs typeface="Verdana" panose="020B0604030504040204" pitchFamily="34" charset="0"/>
                        </a:rPr>
                        <a:t> </a:t>
                      </a:r>
                      <a:r>
                        <a:rPr lang="en-US" sz="950" kern="1200" dirty="0">
                          <a:solidFill>
                            <a:schemeClr val="tx2"/>
                          </a:solidFill>
                          <a:effectLst/>
                          <a:latin typeface="Verdana" panose="020B0604030504040204" pitchFamily="34" charset="0"/>
                          <a:ea typeface="Verdana" panose="020B0604030504040204" pitchFamily="34" charset="0"/>
                          <a:cs typeface="Verdana" panose="020B0604030504040204" pitchFamily="34" charset="0"/>
                        </a:rPr>
                        <a:t>The lumbar spine</a:t>
                      </a:r>
                    </a:p>
                    <a:p>
                      <a:pPr algn="l"/>
                      <a:endParaRPr lang="en-US" sz="950" kern="1200" dirty="0">
                        <a:solidFill>
                          <a:schemeClr val="tx2"/>
                        </a:solidFill>
                        <a:effectLst/>
                        <a:latin typeface="Verdana" panose="020B0604030504040204" pitchFamily="34" charset="0"/>
                        <a:ea typeface="Verdana" panose="020B0604030504040204" pitchFamily="34" charset="0"/>
                        <a:cs typeface="Verdana" panose="020B0604030504040204" pitchFamily="34" charset="0"/>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en-SG" sz="950" dirty="0">
                          <a:solidFill>
                            <a:schemeClr val="tx2"/>
                          </a:solidFill>
                          <a:effectLst/>
                          <a:latin typeface="Verdana" panose="020B0604030504040204" pitchFamily="34" charset="0"/>
                          <a:ea typeface="Verdana" panose="020B0604030504040204" pitchFamily="34" charset="0"/>
                          <a:cs typeface="Verdana" panose="020B0604030504040204" pitchFamily="34" charset="0"/>
                        </a:rPr>
                        <a:t>3.2 </a:t>
                      </a:r>
                      <a:r>
                        <a:rPr lang="en-US" sz="950" kern="1200" dirty="0">
                          <a:solidFill>
                            <a:schemeClr val="tx2"/>
                          </a:solidFill>
                          <a:effectLst/>
                          <a:latin typeface="Verdana" panose="020B0604030504040204" pitchFamily="34" charset="0"/>
                          <a:ea typeface="Verdana" panose="020B0604030504040204" pitchFamily="34" charset="0"/>
                          <a:cs typeface="Verdana" panose="020B0604030504040204" pitchFamily="34" charset="0"/>
                        </a:rPr>
                        <a:t>The shoulder</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SG" sz="950" kern="1200" dirty="0">
                        <a:solidFill>
                          <a:schemeClr val="tx2"/>
                        </a:solidFill>
                        <a:effectLst/>
                        <a:latin typeface="Verdana" panose="020B0604030504040204" pitchFamily="34" charset="0"/>
                        <a:ea typeface="Verdana" panose="020B0604030504040204" pitchFamily="34" charset="0"/>
                        <a:cs typeface="Verdana" panose="020B0604030504040204" pitchFamily="34" charset="0"/>
                      </a:endParaRPr>
                    </a:p>
                    <a:p>
                      <a:pPr marL="0" marR="0" lvl="0" indent="0" algn="l" defTabSz="457200" rtl="0" eaLnBrk="1" fontAlgn="auto" latinLnBrk="0" hangingPunct="1">
                        <a:lnSpc>
                          <a:spcPct val="115000"/>
                        </a:lnSpc>
                        <a:spcBef>
                          <a:spcPts val="0"/>
                        </a:spcBef>
                        <a:spcAft>
                          <a:spcPts val="0"/>
                        </a:spcAft>
                        <a:buClrTx/>
                        <a:buSzTx/>
                        <a:buFontTx/>
                        <a:buNone/>
                        <a:tabLst/>
                        <a:defRPr/>
                      </a:pPr>
                      <a:r>
                        <a:rPr lang="en-SG" sz="950" dirty="0">
                          <a:solidFill>
                            <a:schemeClr val="tx2"/>
                          </a:solidFill>
                          <a:effectLst/>
                          <a:latin typeface="Verdana" panose="020B0604030504040204" pitchFamily="34" charset="0"/>
                          <a:ea typeface="Verdana" panose="020B0604030504040204" pitchFamily="34" charset="0"/>
                          <a:cs typeface="Verdana" panose="020B0604030504040204" pitchFamily="34" charset="0"/>
                        </a:rPr>
                        <a:t>3.3 </a:t>
                      </a:r>
                      <a:r>
                        <a:rPr lang="en-US" sz="950" kern="1200" dirty="0">
                          <a:solidFill>
                            <a:schemeClr val="tx2"/>
                          </a:solidFill>
                          <a:effectLst/>
                          <a:latin typeface="Verdana" panose="020B0604030504040204" pitchFamily="34" charset="0"/>
                          <a:ea typeface="Verdana" panose="020B0604030504040204" pitchFamily="34" charset="0"/>
                          <a:cs typeface="Verdana" panose="020B0604030504040204" pitchFamily="34" charset="0"/>
                        </a:rPr>
                        <a:t>The elbow, wrist and    </a:t>
                      </a:r>
                    </a:p>
                    <a:p>
                      <a:pPr marL="0" marR="0" lvl="0" indent="0" algn="l" defTabSz="457200" rtl="0" eaLnBrk="1" fontAlgn="auto" latinLnBrk="0" hangingPunct="1">
                        <a:lnSpc>
                          <a:spcPct val="115000"/>
                        </a:lnSpc>
                        <a:spcBef>
                          <a:spcPts val="0"/>
                        </a:spcBef>
                        <a:spcAft>
                          <a:spcPts val="0"/>
                        </a:spcAft>
                        <a:buClrTx/>
                        <a:buSzTx/>
                        <a:buFontTx/>
                        <a:buNone/>
                        <a:tabLst/>
                        <a:defRPr/>
                      </a:pPr>
                      <a:r>
                        <a:rPr lang="en-US" sz="950" kern="1200" dirty="0">
                          <a:solidFill>
                            <a:schemeClr val="tx2"/>
                          </a:solidFill>
                          <a:effectLst/>
                          <a:latin typeface="Verdana" panose="020B0604030504040204" pitchFamily="34" charset="0"/>
                          <a:ea typeface="Verdana" panose="020B0604030504040204" pitchFamily="34" charset="0"/>
                          <a:cs typeface="Verdana" panose="020B0604030504040204" pitchFamily="34" charset="0"/>
                        </a:rPr>
                        <a:t>      hand</a:t>
                      </a:r>
                    </a:p>
                    <a:p>
                      <a:pPr marL="0" marR="0" lvl="0" indent="0" algn="l" defTabSz="457200" rtl="0" eaLnBrk="1" fontAlgn="auto" latinLnBrk="0" hangingPunct="1">
                        <a:lnSpc>
                          <a:spcPct val="115000"/>
                        </a:lnSpc>
                        <a:spcBef>
                          <a:spcPts val="0"/>
                        </a:spcBef>
                        <a:spcAft>
                          <a:spcPts val="0"/>
                        </a:spcAft>
                        <a:buClrTx/>
                        <a:buSzTx/>
                        <a:buFontTx/>
                        <a:buNone/>
                        <a:tabLst/>
                        <a:defRPr/>
                      </a:pPr>
                      <a:endParaRPr lang="en-US" sz="950" kern="1200" dirty="0">
                        <a:solidFill>
                          <a:schemeClr val="tx2"/>
                        </a:solidFill>
                        <a:effectLst/>
                        <a:latin typeface="Verdana" panose="020B0604030504040204" pitchFamily="34" charset="0"/>
                        <a:ea typeface="Verdana" panose="020B0604030504040204" pitchFamily="34" charset="0"/>
                        <a:cs typeface="Verdana" panose="020B0604030504040204" pitchFamily="34" charset="0"/>
                      </a:endParaRPr>
                    </a:p>
                    <a:p>
                      <a:pPr marL="0" marR="0" lvl="0" indent="0" algn="l" defTabSz="457200" rtl="0" eaLnBrk="1" fontAlgn="auto" latinLnBrk="0" hangingPunct="1">
                        <a:lnSpc>
                          <a:spcPct val="115000"/>
                        </a:lnSpc>
                        <a:spcBef>
                          <a:spcPts val="0"/>
                        </a:spcBef>
                        <a:spcAft>
                          <a:spcPts val="0"/>
                        </a:spcAft>
                        <a:buClrTx/>
                        <a:buSzTx/>
                        <a:buFontTx/>
                        <a:buNone/>
                        <a:tabLst/>
                        <a:defRPr/>
                      </a:pPr>
                      <a:r>
                        <a:rPr lang="en-SG" sz="950" dirty="0">
                          <a:solidFill>
                            <a:schemeClr val="tx2"/>
                          </a:solidFill>
                          <a:effectLst/>
                          <a:latin typeface="Verdana" panose="020B0604030504040204" pitchFamily="34" charset="0"/>
                          <a:ea typeface="Verdana" panose="020B0604030504040204" pitchFamily="34" charset="0"/>
                          <a:cs typeface="Verdana" panose="020B0604030504040204" pitchFamily="34" charset="0"/>
                        </a:rPr>
                        <a:t>3.4</a:t>
                      </a:r>
                      <a:r>
                        <a:rPr lang="en-SG" sz="950" baseline="0" dirty="0">
                          <a:solidFill>
                            <a:schemeClr val="tx2"/>
                          </a:solidFill>
                          <a:effectLst/>
                          <a:latin typeface="Verdana" panose="020B0604030504040204" pitchFamily="34" charset="0"/>
                          <a:ea typeface="Verdana" panose="020B0604030504040204" pitchFamily="34" charset="0"/>
                          <a:cs typeface="Verdana" panose="020B0604030504040204" pitchFamily="34" charset="0"/>
                        </a:rPr>
                        <a:t> </a:t>
                      </a:r>
                      <a:r>
                        <a:rPr lang="en-US" sz="950" kern="1200" dirty="0">
                          <a:solidFill>
                            <a:schemeClr val="tx2"/>
                          </a:solidFill>
                          <a:effectLst/>
                          <a:latin typeface="Verdana" panose="020B0604030504040204" pitchFamily="34" charset="0"/>
                          <a:ea typeface="Verdana" panose="020B0604030504040204" pitchFamily="34" charset="0"/>
                          <a:cs typeface="Verdana" panose="020B0604030504040204" pitchFamily="34" charset="0"/>
                        </a:rPr>
                        <a:t>The cervical spine and concussion in sports</a:t>
                      </a:r>
                      <a:endParaRPr lang="en-SG" sz="950" kern="1200" dirty="0">
                        <a:solidFill>
                          <a:schemeClr val="tx2"/>
                        </a:solidFill>
                        <a:effectLst/>
                        <a:latin typeface="Verdana" panose="020B0604030504040204" pitchFamily="34" charset="0"/>
                        <a:ea typeface="Verdana" panose="020B0604030504040204" pitchFamily="34" charset="0"/>
                        <a:cs typeface="Verdana" panose="020B0604030504040204" pitchFamily="34" charset="0"/>
                      </a:endParaRPr>
                    </a:p>
                  </a:txBody>
                  <a:tcPr marL="68580" marR="68580" marT="0" marB="0">
                    <a:lnL w="12700" cap="flat" cmpd="sng" algn="ctr">
                      <a:solidFill>
                        <a:srgbClr val="B2A1C7"/>
                      </a:solidFill>
                      <a:prstDash val="solid"/>
                      <a:round/>
                      <a:headEnd type="none" w="med" len="med"/>
                      <a:tailEnd type="none" w="med" len="med"/>
                    </a:lnL>
                    <a:lnR w="12700" cap="flat" cmpd="sng" algn="ctr">
                      <a:solidFill>
                        <a:srgbClr val="B2A1C7"/>
                      </a:solidFill>
                      <a:prstDash val="solid"/>
                      <a:round/>
                      <a:headEnd type="none" w="med" len="med"/>
                      <a:tailEnd type="none" w="med" len="med"/>
                    </a:lnR>
                    <a:lnT w="19050" cap="flat" cmpd="sng" algn="ctr">
                      <a:solidFill>
                        <a:srgbClr val="B2A1C7"/>
                      </a:solidFill>
                      <a:prstDash val="solid"/>
                      <a:round/>
                      <a:headEnd type="none" w="med" len="med"/>
                      <a:tailEnd type="none" w="med" len="med"/>
                    </a:lnT>
                    <a:lnB w="12700" cap="flat" cmpd="sng" algn="ctr">
                      <a:solidFill>
                        <a:srgbClr val="B2A1C7"/>
                      </a:solidFill>
                      <a:prstDash val="solid"/>
                      <a:round/>
                      <a:headEnd type="none" w="med" len="med"/>
                      <a:tailEnd type="none" w="med" len="med"/>
                    </a:lnB>
                    <a:solidFill>
                      <a:srgbClr val="E5DFEC"/>
                    </a:solidFill>
                  </a:tcPr>
                </a:tc>
                <a:tc>
                  <a:txBody>
                    <a:bodyPr/>
                    <a:lstStyle/>
                    <a:p>
                      <a:pPr algn="l">
                        <a:spcAft>
                          <a:spcPts val="0"/>
                        </a:spcAft>
                      </a:pPr>
                      <a:r>
                        <a:rPr lang="en-SG" sz="950" dirty="0">
                          <a:solidFill>
                            <a:schemeClr val="tx2"/>
                          </a:solidFill>
                          <a:effectLst/>
                          <a:latin typeface="Verdana" panose="020B0604030504040204" pitchFamily="34" charset="0"/>
                          <a:ea typeface="Verdana" panose="020B0604030504040204" pitchFamily="34" charset="0"/>
                          <a:cs typeface="Verdana" panose="020B0604030504040204" pitchFamily="34" charset="0"/>
                        </a:rPr>
                        <a:t>Covers the common injuries and causes of pain affecting the shoulder, elbow, wrist, hand and spine.</a:t>
                      </a:r>
                    </a:p>
                  </a:txBody>
                  <a:tcPr marL="68580" marR="68580" marT="0" marB="0">
                    <a:lnL w="12700" cap="flat" cmpd="sng" algn="ctr">
                      <a:solidFill>
                        <a:srgbClr val="B2A1C7"/>
                      </a:solidFill>
                      <a:prstDash val="solid"/>
                      <a:round/>
                      <a:headEnd type="none" w="med" len="med"/>
                      <a:tailEnd type="none" w="med" len="med"/>
                    </a:lnL>
                    <a:lnR w="12700" cap="flat" cmpd="sng" algn="ctr">
                      <a:solidFill>
                        <a:srgbClr val="B2A1C7"/>
                      </a:solidFill>
                      <a:prstDash val="solid"/>
                      <a:round/>
                      <a:headEnd type="none" w="med" len="med"/>
                      <a:tailEnd type="none" w="med" len="med"/>
                    </a:lnR>
                    <a:lnT w="19050" cap="flat" cmpd="sng" algn="ctr">
                      <a:solidFill>
                        <a:srgbClr val="B2A1C7"/>
                      </a:solidFill>
                      <a:prstDash val="solid"/>
                      <a:round/>
                      <a:headEnd type="none" w="med" len="med"/>
                      <a:tailEnd type="none" w="med" len="med"/>
                    </a:lnT>
                    <a:lnB w="12700" cap="flat" cmpd="sng" algn="ctr">
                      <a:solidFill>
                        <a:srgbClr val="B2A1C7"/>
                      </a:solidFill>
                      <a:prstDash val="solid"/>
                      <a:round/>
                      <a:headEnd type="none" w="med" len="med"/>
                      <a:tailEnd type="none" w="med" len="med"/>
                    </a:lnB>
                    <a:solidFill>
                      <a:srgbClr val="E5DFEC"/>
                    </a:solidFill>
                  </a:tcPr>
                </a:tc>
                <a:tc>
                  <a:txBody>
                    <a:bodyPr/>
                    <a:lstStyle/>
                    <a:p>
                      <a:pPr marL="285750" lvl="0" indent="-285750" algn="l">
                        <a:buFont typeface="+mj-lt"/>
                        <a:buAutoNum type="romanLcPeriod"/>
                      </a:pPr>
                      <a:r>
                        <a:rPr lang="en-US" sz="950" kern="1200" dirty="0">
                          <a:solidFill>
                            <a:schemeClr val="tx2"/>
                          </a:solidFill>
                          <a:effectLst/>
                          <a:latin typeface="Verdana" panose="020B0604030504040204" pitchFamily="34" charset="0"/>
                          <a:ea typeface="Verdana" panose="020B0604030504040204" pitchFamily="34" charset="0"/>
                          <a:cs typeface="Verdana" panose="020B0604030504040204" pitchFamily="34" charset="0"/>
                        </a:rPr>
                        <a:t>Describe the epidemiology of injuries affecting the upper limbs and spine</a:t>
                      </a:r>
                    </a:p>
                    <a:p>
                      <a:pPr marL="285750" lvl="0" indent="-285750" algn="l">
                        <a:buFont typeface="+mj-lt"/>
                        <a:buAutoNum type="romanLcPeriod"/>
                      </a:pPr>
                      <a:endParaRPr lang="en-SG" sz="950" kern="1200" dirty="0">
                        <a:solidFill>
                          <a:schemeClr val="tx2"/>
                        </a:solidFill>
                        <a:effectLst/>
                        <a:latin typeface="Verdana" panose="020B0604030504040204" pitchFamily="34" charset="0"/>
                        <a:ea typeface="Verdana" panose="020B0604030504040204" pitchFamily="34" charset="0"/>
                        <a:cs typeface="Verdana" panose="020B0604030504040204" pitchFamily="34" charset="0"/>
                      </a:endParaRPr>
                    </a:p>
                    <a:p>
                      <a:pPr marL="285750" lvl="0" indent="-285750" algn="l">
                        <a:buFont typeface="+mj-lt"/>
                        <a:buAutoNum type="romanLcPeriod"/>
                      </a:pPr>
                      <a:r>
                        <a:rPr lang="en-US" sz="950" kern="1200" dirty="0">
                          <a:solidFill>
                            <a:schemeClr val="tx2"/>
                          </a:solidFill>
                          <a:effectLst/>
                          <a:latin typeface="Verdana" panose="020B0604030504040204" pitchFamily="34" charset="0"/>
                          <a:ea typeface="Verdana" panose="020B0604030504040204" pitchFamily="34" charset="0"/>
                          <a:cs typeface="Verdana" panose="020B0604030504040204" pitchFamily="34" charset="0"/>
                        </a:rPr>
                        <a:t>Understand the mechanisms of injury and their relationship to biomechanics</a:t>
                      </a:r>
                    </a:p>
                    <a:p>
                      <a:pPr marL="285750" lvl="0" indent="-285750" algn="l">
                        <a:buFont typeface="+mj-lt"/>
                        <a:buAutoNum type="romanLcPeriod"/>
                      </a:pPr>
                      <a:endParaRPr lang="en-SG" sz="950" kern="1200" dirty="0">
                        <a:solidFill>
                          <a:schemeClr val="tx2"/>
                        </a:solidFill>
                        <a:effectLst/>
                        <a:latin typeface="Verdana" panose="020B0604030504040204" pitchFamily="34" charset="0"/>
                        <a:ea typeface="Verdana" panose="020B0604030504040204" pitchFamily="34" charset="0"/>
                        <a:cs typeface="Verdana" panose="020B0604030504040204" pitchFamily="34" charset="0"/>
                      </a:endParaRPr>
                    </a:p>
                    <a:p>
                      <a:pPr marL="285750" lvl="0" indent="-285750" algn="l">
                        <a:buFont typeface="+mj-lt"/>
                        <a:buAutoNum type="romanLcPeriod"/>
                      </a:pPr>
                      <a:r>
                        <a:rPr lang="en-US" sz="950" kern="1200" dirty="0">
                          <a:solidFill>
                            <a:schemeClr val="tx2"/>
                          </a:solidFill>
                          <a:effectLst/>
                          <a:latin typeface="Verdana" panose="020B0604030504040204" pitchFamily="34" charset="0"/>
                          <a:ea typeface="Verdana" panose="020B0604030504040204" pitchFamily="34" charset="0"/>
                          <a:cs typeface="Verdana" panose="020B0604030504040204" pitchFamily="34" charset="0"/>
                        </a:rPr>
                        <a:t>Obtain a relevant history and perform a targeted clinical examination for diagnosis</a:t>
                      </a:r>
                    </a:p>
                    <a:p>
                      <a:pPr marL="285750" lvl="0" indent="-285750" algn="l">
                        <a:buFont typeface="+mj-lt"/>
                        <a:buAutoNum type="romanLcPeriod"/>
                      </a:pPr>
                      <a:endParaRPr lang="en-SG" sz="950" kern="1200" dirty="0">
                        <a:solidFill>
                          <a:schemeClr val="tx2"/>
                        </a:solidFill>
                        <a:effectLst/>
                        <a:latin typeface="Verdana" panose="020B0604030504040204" pitchFamily="34" charset="0"/>
                        <a:ea typeface="Verdana" panose="020B0604030504040204" pitchFamily="34" charset="0"/>
                        <a:cs typeface="Verdana" panose="020B0604030504040204" pitchFamily="34" charset="0"/>
                      </a:endParaRPr>
                    </a:p>
                    <a:p>
                      <a:pPr marL="285750" lvl="0" indent="-285750" algn="l">
                        <a:buFont typeface="+mj-lt"/>
                        <a:buAutoNum type="romanLcPeriod"/>
                      </a:pPr>
                      <a:r>
                        <a:rPr lang="en-US" sz="950" kern="1200" dirty="0">
                          <a:solidFill>
                            <a:schemeClr val="tx2"/>
                          </a:solidFill>
                          <a:effectLst/>
                          <a:latin typeface="Verdana" panose="020B0604030504040204" pitchFamily="34" charset="0"/>
                          <a:ea typeface="Verdana" panose="020B0604030504040204" pitchFamily="34" charset="0"/>
                          <a:cs typeface="Verdana" panose="020B0604030504040204" pitchFamily="34" charset="0"/>
                        </a:rPr>
                        <a:t>Order and interpret the relevant investigations</a:t>
                      </a:r>
                      <a:endParaRPr lang="en-SG" sz="950" kern="1200" dirty="0">
                        <a:solidFill>
                          <a:schemeClr val="tx2"/>
                        </a:solidFill>
                        <a:effectLst/>
                        <a:latin typeface="Verdana" panose="020B0604030504040204" pitchFamily="34" charset="0"/>
                        <a:ea typeface="Verdana" panose="020B0604030504040204" pitchFamily="34" charset="0"/>
                        <a:cs typeface="Verdana" panose="020B0604030504040204" pitchFamily="34" charset="0"/>
                      </a:endParaRPr>
                    </a:p>
                    <a:p>
                      <a:pPr marL="285750" indent="-285750" algn="l">
                        <a:buFont typeface="+mj-lt"/>
                        <a:buAutoNum type="romanLcPeriod"/>
                      </a:pPr>
                      <a:r>
                        <a:rPr lang="en-US" sz="950" kern="1200" dirty="0">
                          <a:solidFill>
                            <a:schemeClr val="tx2"/>
                          </a:solidFill>
                          <a:effectLst/>
                          <a:latin typeface="Verdana" panose="020B0604030504040204" pitchFamily="34" charset="0"/>
                          <a:ea typeface="Verdana" panose="020B0604030504040204" pitchFamily="34" charset="0"/>
                          <a:cs typeface="Verdana" panose="020B0604030504040204" pitchFamily="34" charset="0"/>
                        </a:rPr>
                        <a:t>Describe the management of these injuries</a:t>
                      </a:r>
                    </a:p>
                    <a:p>
                      <a:pPr marL="285750" indent="-285750" algn="l">
                        <a:buFont typeface="+mj-lt"/>
                        <a:buAutoNum type="romanLcPeriod"/>
                      </a:pPr>
                      <a:endParaRPr lang="en-SG" sz="950" dirty="0">
                        <a:solidFill>
                          <a:schemeClr val="tx2"/>
                        </a:solidFill>
                        <a:effectLst/>
                        <a:latin typeface="Verdana" panose="020B0604030504040204" pitchFamily="34" charset="0"/>
                        <a:ea typeface="Verdana" panose="020B0604030504040204" pitchFamily="34" charset="0"/>
                        <a:cs typeface="Verdana" panose="020B0604030504040204" pitchFamily="34" charset="0"/>
                      </a:endParaRPr>
                    </a:p>
                  </a:txBody>
                  <a:tcPr marL="68580" marR="68580" marT="0" marB="0">
                    <a:lnL w="12700" cap="flat" cmpd="sng" algn="ctr">
                      <a:solidFill>
                        <a:srgbClr val="B2A1C7"/>
                      </a:solidFill>
                      <a:prstDash val="solid"/>
                      <a:round/>
                      <a:headEnd type="none" w="med" len="med"/>
                      <a:tailEnd type="none" w="med" len="med"/>
                    </a:lnL>
                    <a:lnR w="12700" cap="flat" cmpd="sng" algn="ctr">
                      <a:solidFill>
                        <a:srgbClr val="B2A1C7"/>
                      </a:solidFill>
                      <a:prstDash val="solid"/>
                      <a:round/>
                      <a:headEnd type="none" w="med" len="med"/>
                      <a:tailEnd type="none" w="med" len="med"/>
                    </a:lnR>
                    <a:lnT w="19050" cap="flat" cmpd="sng" algn="ctr">
                      <a:solidFill>
                        <a:srgbClr val="B2A1C7"/>
                      </a:solidFill>
                      <a:prstDash val="solid"/>
                      <a:round/>
                      <a:headEnd type="none" w="med" len="med"/>
                      <a:tailEnd type="none" w="med" len="med"/>
                    </a:lnT>
                    <a:lnB w="12700" cap="flat" cmpd="sng" algn="ctr">
                      <a:solidFill>
                        <a:srgbClr val="B2A1C7"/>
                      </a:solidFill>
                      <a:prstDash val="solid"/>
                      <a:round/>
                      <a:headEnd type="none" w="med" len="med"/>
                      <a:tailEnd type="none" w="med" len="med"/>
                    </a:lnB>
                    <a:solidFill>
                      <a:srgbClr val="E5DFEC"/>
                    </a:solidFill>
                  </a:tcPr>
                </a:tc>
                <a:extLst>
                  <a:ext uri="{0D108BD9-81ED-4DB2-BD59-A6C34878D82A}">
                    <a16:rowId xmlns:a16="http://schemas.microsoft.com/office/drawing/2014/main" val="1204185313"/>
                  </a:ext>
                </a:extLst>
              </a:tr>
              <a:tr h="1968927">
                <a:tc>
                  <a:txBody>
                    <a:bodyPr/>
                    <a:lstStyle/>
                    <a:p>
                      <a:pPr algn="l">
                        <a:spcAft>
                          <a:spcPts val="0"/>
                        </a:spcAft>
                      </a:pPr>
                      <a:r>
                        <a:rPr lang="en-SG" sz="950" b="1" dirty="0">
                          <a:solidFill>
                            <a:schemeClr val="tx2"/>
                          </a:solidFill>
                          <a:effectLst/>
                          <a:latin typeface="Verdana" panose="020B0604030504040204" pitchFamily="34" charset="0"/>
                          <a:ea typeface="Verdana" panose="020B0604030504040204" pitchFamily="34" charset="0"/>
                          <a:cs typeface="Verdana" panose="020B0604030504040204" pitchFamily="34" charset="0"/>
                        </a:rPr>
                        <a:t>4</a:t>
                      </a:r>
                      <a:endParaRPr lang="en-SG" sz="950" dirty="0">
                        <a:solidFill>
                          <a:schemeClr val="tx2"/>
                        </a:solidFill>
                        <a:effectLst/>
                        <a:latin typeface="Verdana" panose="020B0604030504040204" pitchFamily="34" charset="0"/>
                        <a:ea typeface="Verdana" panose="020B0604030504040204" pitchFamily="34" charset="0"/>
                        <a:cs typeface="Verdana" panose="020B0604030504040204" pitchFamily="34" charset="0"/>
                      </a:endParaRPr>
                    </a:p>
                  </a:txBody>
                  <a:tcPr marL="68580" marR="68580" marT="0" marB="0">
                    <a:lnL w="12700" cap="flat" cmpd="sng" algn="ctr">
                      <a:solidFill>
                        <a:srgbClr val="B2A1C7"/>
                      </a:solidFill>
                      <a:prstDash val="solid"/>
                      <a:round/>
                      <a:headEnd type="none" w="med" len="med"/>
                      <a:tailEnd type="none" w="med" len="med"/>
                    </a:lnL>
                    <a:lnR w="12700" cap="flat" cmpd="sng" algn="ctr">
                      <a:solidFill>
                        <a:srgbClr val="B2A1C7"/>
                      </a:solidFill>
                      <a:prstDash val="solid"/>
                      <a:round/>
                      <a:headEnd type="none" w="med" len="med"/>
                      <a:tailEnd type="none" w="med" len="med"/>
                    </a:lnR>
                    <a:lnT w="12700" cap="flat" cmpd="sng" algn="ctr">
                      <a:solidFill>
                        <a:srgbClr val="B2A1C7"/>
                      </a:solidFill>
                      <a:prstDash val="solid"/>
                      <a:round/>
                      <a:headEnd type="none" w="med" len="med"/>
                      <a:tailEnd type="none" w="med" len="med"/>
                    </a:lnT>
                    <a:lnB w="12700" cap="flat" cmpd="sng" algn="ctr">
                      <a:solidFill>
                        <a:srgbClr val="B2A1C7"/>
                      </a:solidFill>
                      <a:prstDash val="solid"/>
                      <a:round/>
                      <a:headEnd type="none" w="med" len="med"/>
                      <a:tailEnd type="none" w="med" len="med"/>
                    </a:lnB>
                  </a:tcPr>
                </a:tc>
                <a:tc>
                  <a:txBody>
                    <a:bodyPr/>
                    <a:lstStyle/>
                    <a:p>
                      <a:pPr algn="l">
                        <a:spcAft>
                          <a:spcPts val="0"/>
                        </a:spcAft>
                      </a:pPr>
                      <a:r>
                        <a:rPr lang="en-SG" sz="950" b="1" dirty="0">
                          <a:solidFill>
                            <a:schemeClr val="tx2"/>
                          </a:solidFill>
                          <a:effectLst/>
                          <a:latin typeface="Verdana" panose="020B0604030504040204" pitchFamily="34" charset="0"/>
                          <a:ea typeface="Verdana" panose="020B0604030504040204" pitchFamily="34" charset="0"/>
                          <a:cs typeface="Verdana" panose="020B0604030504040204" pitchFamily="34" charset="0"/>
                        </a:rPr>
                        <a:t>MD6004 - Medical Considerations in Exercise and Sports</a:t>
                      </a:r>
                      <a:endParaRPr lang="en-SG" sz="950" dirty="0">
                        <a:solidFill>
                          <a:schemeClr val="tx2"/>
                        </a:solidFill>
                        <a:effectLst/>
                        <a:latin typeface="Verdana" panose="020B0604030504040204" pitchFamily="34" charset="0"/>
                        <a:ea typeface="Verdana" panose="020B0604030504040204" pitchFamily="34" charset="0"/>
                        <a:cs typeface="Verdana" panose="020B0604030504040204" pitchFamily="34" charset="0"/>
                      </a:endParaRPr>
                    </a:p>
                  </a:txBody>
                  <a:tcPr marL="68580" marR="68580" marT="0" marB="0">
                    <a:lnL w="12700" cap="flat" cmpd="sng" algn="ctr">
                      <a:solidFill>
                        <a:srgbClr val="B2A1C7"/>
                      </a:solidFill>
                      <a:prstDash val="solid"/>
                      <a:round/>
                      <a:headEnd type="none" w="med" len="med"/>
                      <a:tailEnd type="none" w="med" len="med"/>
                    </a:lnL>
                    <a:lnR w="12700" cap="flat" cmpd="sng" algn="ctr">
                      <a:solidFill>
                        <a:srgbClr val="B2A1C7"/>
                      </a:solidFill>
                      <a:prstDash val="solid"/>
                      <a:round/>
                      <a:headEnd type="none" w="med" len="med"/>
                      <a:tailEnd type="none" w="med" len="med"/>
                    </a:lnR>
                    <a:lnT w="12700" cap="flat" cmpd="sng" algn="ctr">
                      <a:solidFill>
                        <a:srgbClr val="B2A1C7"/>
                      </a:solidFill>
                      <a:prstDash val="solid"/>
                      <a:round/>
                      <a:headEnd type="none" w="med" len="med"/>
                      <a:tailEnd type="none" w="med" len="med"/>
                    </a:lnT>
                    <a:lnB w="12700" cap="flat" cmpd="sng" algn="ctr">
                      <a:solidFill>
                        <a:srgbClr val="B2A1C7"/>
                      </a:solidFill>
                      <a:prstDash val="solid"/>
                      <a:round/>
                      <a:headEnd type="none" w="med" len="med"/>
                      <a:tailEnd type="none" w="med" len="med"/>
                    </a:lnB>
                  </a:tcPr>
                </a:tc>
                <a:tc>
                  <a:txBody>
                    <a:bodyPr/>
                    <a:lstStyle/>
                    <a:p>
                      <a:pPr fontAlgn="t"/>
                      <a:r>
                        <a:rPr lang="en-US" sz="950" b="0" dirty="0">
                          <a:solidFill>
                            <a:schemeClr val="tx2"/>
                          </a:solidFill>
                          <a:latin typeface="Verdana" panose="020B0604030504040204" pitchFamily="34" charset="0"/>
                          <a:ea typeface="Verdana" panose="020B0604030504040204" pitchFamily="34" charset="0"/>
                          <a:cs typeface="Verdana" panose="020B0604030504040204" pitchFamily="34" charset="0"/>
                        </a:rPr>
                        <a:t>4.1 Risks and benefits of </a:t>
                      </a:r>
                    </a:p>
                    <a:p>
                      <a:pPr fontAlgn="t"/>
                      <a:r>
                        <a:rPr lang="en-US" sz="950" b="0" dirty="0">
                          <a:solidFill>
                            <a:schemeClr val="tx2"/>
                          </a:solidFill>
                          <a:latin typeface="Verdana" panose="020B0604030504040204" pitchFamily="34" charset="0"/>
                          <a:ea typeface="Verdana" panose="020B0604030504040204" pitchFamily="34" charset="0"/>
                          <a:cs typeface="Verdana" panose="020B0604030504040204" pitchFamily="34" charset="0"/>
                        </a:rPr>
                        <a:t>      physical activity and     </a:t>
                      </a:r>
                    </a:p>
                    <a:p>
                      <a:pPr fontAlgn="t"/>
                      <a:r>
                        <a:rPr lang="en-US" sz="950" b="0" dirty="0">
                          <a:solidFill>
                            <a:schemeClr val="tx2"/>
                          </a:solidFill>
                          <a:latin typeface="Verdana" panose="020B0604030504040204" pitchFamily="34" charset="0"/>
                          <a:ea typeface="Verdana" panose="020B0604030504040204" pitchFamily="34" charset="0"/>
                          <a:cs typeface="Verdana" panose="020B0604030504040204" pitchFamily="34" charset="0"/>
                        </a:rPr>
                        <a:t>      exercise</a:t>
                      </a:r>
                    </a:p>
                    <a:p>
                      <a:pPr fontAlgn="t"/>
                      <a:endParaRPr lang="en-SG" sz="950" b="0" dirty="0">
                        <a:solidFill>
                          <a:schemeClr val="tx2"/>
                        </a:solidFill>
                        <a:latin typeface="Verdana" panose="020B0604030504040204" pitchFamily="34" charset="0"/>
                        <a:ea typeface="Verdana" panose="020B0604030504040204" pitchFamily="34" charset="0"/>
                        <a:cs typeface="Verdana" panose="020B0604030504040204" pitchFamily="34" charset="0"/>
                      </a:endParaRPr>
                    </a:p>
                    <a:p>
                      <a:pPr fontAlgn="t"/>
                      <a:r>
                        <a:rPr lang="en-US" sz="950" dirty="0">
                          <a:solidFill>
                            <a:schemeClr val="tx2"/>
                          </a:solidFill>
                          <a:latin typeface="Verdana" panose="020B0604030504040204" pitchFamily="34" charset="0"/>
                          <a:ea typeface="Verdana" panose="020B0604030504040204" pitchFamily="34" charset="0"/>
                          <a:cs typeface="Verdana" panose="020B0604030504040204" pitchFamily="34" charset="0"/>
                        </a:rPr>
                        <a:t>4.2 Pre-participation screening</a:t>
                      </a:r>
                    </a:p>
                    <a:p>
                      <a:pPr fontAlgn="t"/>
                      <a:endParaRPr lang="en-SG" sz="950" dirty="0">
                        <a:solidFill>
                          <a:schemeClr val="tx2"/>
                        </a:solidFill>
                        <a:latin typeface="Verdana" panose="020B0604030504040204" pitchFamily="34" charset="0"/>
                        <a:ea typeface="Verdana" panose="020B0604030504040204" pitchFamily="34" charset="0"/>
                        <a:cs typeface="Verdana" panose="020B0604030504040204" pitchFamily="34" charset="0"/>
                      </a:endParaRPr>
                    </a:p>
                    <a:p>
                      <a:pPr fontAlgn="t"/>
                      <a:r>
                        <a:rPr lang="en-SG" sz="950" dirty="0">
                          <a:solidFill>
                            <a:schemeClr val="tx2"/>
                          </a:solidFill>
                          <a:latin typeface="Verdana" panose="020B0604030504040204" pitchFamily="34" charset="0"/>
                          <a:ea typeface="Verdana" panose="020B0604030504040204" pitchFamily="34" charset="0"/>
                          <a:cs typeface="Verdana" panose="020B0604030504040204" pitchFamily="34" charset="0"/>
                        </a:rPr>
                        <a:t>4.3 </a:t>
                      </a:r>
                      <a:r>
                        <a:rPr lang="en-US" sz="950" dirty="0">
                          <a:solidFill>
                            <a:schemeClr val="tx2"/>
                          </a:solidFill>
                          <a:latin typeface="Verdana" panose="020B0604030504040204" pitchFamily="34" charset="0"/>
                          <a:ea typeface="Verdana" panose="020B0604030504040204" pitchFamily="34" charset="0"/>
                          <a:cs typeface="Verdana" panose="020B0604030504040204" pitchFamily="34" charset="0"/>
                        </a:rPr>
                        <a:t>Clinical Exercise Testing and   </a:t>
                      </a:r>
                    </a:p>
                    <a:p>
                      <a:pPr fontAlgn="t"/>
                      <a:r>
                        <a:rPr lang="en-US" sz="950" dirty="0">
                          <a:solidFill>
                            <a:schemeClr val="tx2"/>
                          </a:solidFill>
                          <a:latin typeface="Verdana" panose="020B0604030504040204" pitchFamily="34" charset="0"/>
                          <a:ea typeface="Verdana" panose="020B0604030504040204" pitchFamily="34" charset="0"/>
                          <a:cs typeface="Verdana" panose="020B0604030504040204" pitchFamily="34" charset="0"/>
                        </a:rPr>
                        <a:t>      Cardiovascular Screening </a:t>
                      </a:r>
                    </a:p>
                    <a:p>
                      <a:pPr fontAlgn="t"/>
                      <a:r>
                        <a:rPr lang="en-US" sz="950" dirty="0">
                          <a:solidFill>
                            <a:schemeClr val="tx2"/>
                          </a:solidFill>
                          <a:latin typeface="Verdana" panose="020B0604030504040204" pitchFamily="34" charset="0"/>
                          <a:ea typeface="Verdana" panose="020B0604030504040204" pitchFamily="34" charset="0"/>
                          <a:cs typeface="Verdana" panose="020B0604030504040204" pitchFamily="34" charset="0"/>
                        </a:rPr>
                        <a:t>      Tests</a:t>
                      </a:r>
                    </a:p>
                    <a:p>
                      <a:pPr fontAlgn="t"/>
                      <a:endParaRPr lang="en-SG" sz="950" dirty="0">
                        <a:solidFill>
                          <a:schemeClr val="tx2"/>
                        </a:solidFill>
                        <a:latin typeface="Verdana" panose="020B0604030504040204" pitchFamily="34" charset="0"/>
                        <a:ea typeface="Verdana" panose="020B0604030504040204" pitchFamily="34" charset="0"/>
                        <a:cs typeface="Verdana" panose="020B0604030504040204" pitchFamily="34" charset="0"/>
                      </a:endParaRPr>
                    </a:p>
                    <a:p>
                      <a:pPr fontAlgn="t"/>
                      <a:r>
                        <a:rPr lang="en-US" sz="950" dirty="0">
                          <a:solidFill>
                            <a:schemeClr val="tx2"/>
                          </a:solidFill>
                          <a:latin typeface="Verdana" panose="020B0604030504040204" pitchFamily="34" charset="0"/>
                          <a:ea typeface="Verdana" panose="020B0604030504040204" pitchFamily="34" charset="0"/>
                          <a:cs typeface="Verdana" panose="020B0604030504040204" pitchFamily="34" charset="0"/>
                        </a:rPr>
                        <a:t>4.4 Exercise Prescription for </a:t>
                      </a:r>
                    </a:p>
                    <a:p>
                      <a:pPr fontAlgn="t"/>
                      <a:r>
                        <a:rPr lang="en-US" sz="950" dirty="0">
                          <a:solidFill>
                            <a:schemeClr val="tx2"/>
                          </a:solidFill>
                          <a:latin typeface="Verdana" panose="020B0604030504040204" pitchFamily="34" charset="0"/>
                          <a:ea typeface="Verdana" panose="020B0604030504040204" pitchFamily="34" charset="0"/>
                          <a:cs typeface="Verdana" panose="020B0604030504040204" pitchFamily="34" charset="0"/>
                        </a:rPr>
                        <a:t>     Health and Common Chronic </a:t>
                      </a:r>
                    </a:p>
                    <a:p>
                      <a:pPr fontAlgn="t"/>
                      <a:r>
                        <a:rPr lang="en-US" sz="950" dirty="0">
                          <a:solidFill>
                            <a:schemeClr val="tx2"/>
                          </a:solidFill>
                          <a:latin typeface="Verdana" panose="020B0604030504040204" pitchFamily="34" charset="0"/>
                          <a:ea typeface="Verdana" panose="020B0604030504040204" pitchFamily="34" charset="0"/>
                          <a:cs typeface="Verdana" panose="020B0604030504040204" pitchFamily="34" charset="0"/>
                        </a:rPr>
                        <a:t>     Disease</a:t>
                      </a:r>
                      <a:endParaRPr lang="en-SG" sz="950" dirty="0">
                        <a:solidFill>
                          <a:schemeClr val="tx2"/>
                        </a:solidFill>
                        <a:latin typeface="Verdana" panose="020B0604030504040204" pitchFamily="34" charset="0"/>
                        <a:ea typeface="Verdana" panose="020B0604030504040204" pitchFamily="34" charset="0"/>
                        <a:cs typeface="Verdana" panose="020B0604030504040204" pitchFamily="34" charset="0"/>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lang="en-SG" sz="950" dirty="0">
                        <a:solidFill>
                          <a:schemeClr val="tx2"/>
                        </a:solidFill>
                        <a:effectLst/>
                        <a:latin typeface="Verdana" panose="020B0604030504040204" pitchFamily="34" charset="0"/>
                        <a:ea typeface="Verdana" panose="020B0604030504040204" pitchFamily="34" charset="0"/>
                        <a:cs typeface="Verdana" panose="020B0604030504040204" pitchFamily="34" charset="0"/>
                      </a:endParaRPr>
                    </a:p>
                  </a:txBody>
                  <a:tcPr marL="68580" marR="68580" marT="0" marB="0">
                    <a:lnL w="12700" cap="flat" cmpd="sng" algn="ctr">
                      <a:solidFill>
                        <a:srgbClr val="B2A1C7"/>
                      </a:solidFill>
                      <a:prstDash val="solid"/>
                      <a:round/>
                      <a:headEnd type="none" w="med" len="med"/>
                      <a:tailEnd type="none" w="med" len="med"/>
                    </a:lnL>
                    <a:lnR w="12700" cap="flat" cmpd="sng" algn="ctr">
                      <a:solidFill>
                        <a:srgbClr val="B2A1C7"/>
                      </a:solidFill>
                      <a:prstDash val="solid"/>
                      <a:round/>
                      <a:headEnd type="none" w="med" len="med"/>
                      <a:tailEnd type="none" w="med" len="med"/>
                    </a:lnR>
                    <a:lnT w="12700" cap="flat" cmpd="sng" algn="ctr">
                      <a:solidFill>
                        <a:srgbClr val="B2A1C7"/>
                      </a:solidFill>
                      <a:prstDash val="solid"/>
                      <a:round/>
                      <a:headEnd type="none" w="med" len="med"/>
                      <a:tailEnd type="none" w="med" len="med"/>
                    </a:lnT>
                    <a:lnB w="12700" cap="flat" cmpd="sng" algn="ctr">
                      <a:solidFill>
                        <a:srgbClr val="B2A1C7"/>
                      </a:solidFill>
                      <a:prstDash val="solid"/>
                      <a:round/>
                      <a:headEnd type="none" w="med" len="med"/>
                      <a:tailEnd type="none" w="med" len="med"/>
                    </a:lnB>
                  </a:tcPr>
                </a:tc>
                <a:tc>
                  <a:txBody>
                    <a:bodyPr/>
                    <a:lstStyle/>
                    <a:p>
                      <a:pPr algn="l">
                        <a:spcAft>
                          <a:spcPts val="0"/>
                        </a:spcAft>
                      </a:pPr>
                      <a:r>
                        <a:rPr lang="en-SG" sz="950" dirty="0">
                          <a:solidFill>
                            <a:schemeClr val="tx2"/>
                          </a:solidFill>
                          <a:effectLst/>
                          <a:latin typeface="Verdana" panose="020B0604030504040204" pitchFamily="34" charset="0"/>
                          <a:ea typeface="Verdana" panose="020B0604030504040204" pitchFamily="34" charset="0"/>
                          <a:cs typeface="Verdana" panose="020B0604030504040204" pitchFamily="34" charset="0"/>
                        </a:rPr>
                        <a:t>Covers benefits of regular physical activity.  It will also include pre-participation screening guidelines and methodology, as well as equip candidates with the knowledge required to prescribe exercise for the healthy and low risk patient.</a:t>
                      </a:r>
                    </a:p>
                  </a:txBody>
                  <a:tcPr marL="68580" marR="68580" marT="0" marB="0">
                    <a:lnL w="12700" cap="flat" cmpd="sng" algn="ctr">
                      <a:solidFill>
                        <a:srgbClr val="B2A1C7"/>
                      </a:solidFill>
                      <a:prstDash val="solid"/>
                      <a:round/>
                      <a:headEnd type="none" w="med" len="med"/>
                      <a:tailEnd type="none" w="med" len="med"/>
                    </a:lnL>
                    <a:lnR w="12700" cap="flat" cmpd="sng" algn="ctr">
                      <a:solidFill>
                        <a:srgbClr val="B2A1C7"/>
                      </a:solidFill>
                      <a:prstDash val="solid"/>
                      <a:round/>
                      <a:headEnd type="none" w="med" len="med"/>
                      <a:tailEnd type="none" w="med" len="med"/>
                    </a:lnR>
                    <a:lnT w="12700" cap="flat" cmpd="sng" algn="ctr">
                      <a:solidFill>
                        <a:srgbClr val="B2A1C7"/>
                      </a:solidFill>
                      <a:prstDash val="solid"/>
                      <a:round/>
                      <a:headEnd type="none" w="med" len="med"/>
                      <a:tailEnd type="none" w="med" len="med"/>
                    </a:lnT>
                    <a:lnB w="12700" cap="flat" cmpd="sng" algn="ctr">
                      <a:solidFill>
                        <a:srgbClr val="B2A1C7"/>
                      </a:solidFill>
                      <a:prstDash val="solid"/>
                      <a:round/>
                      <a:headEnd type="none" w="med" len="med"/>
                      <a:tailEnd type="none" w="med" len="med"/>
                    </a:lnB>
                  </a:tcPr>
                </a:tc>
                <a:tc>
                  <a:txBody>
                    <a:bodyPr/>
                    <a:lstStyle/>
                    <a:p>
                      <a:pPr marL="285750" lvl="0" indent="-285750" algn="l">
                        <a:buFont typeface="+mj-lt"/>
                        <a:buAutoNum type="romanLcPeriod"/>
                      </a:pPr>
                      <a:r>
                        <a:rPr lang="en-US" sz="950" kern="1200" dirty="0">
                          <a:solidFill>
                            <a:schemeClr val="tx2"/>
                          </a:solidFill>
                          <a:effectLst/>
                          <a:latin typeface="Verdana" panose="020B0604030504040204" pitchFamily="34" charset="0"/>
                          <a:ea typeface="Verdana" panose="020B0604030504040204" pitchFamily="34" charset="0"/>
                          <a:cs typeface="Verdana" panose="020B0604030504040204" pitchFamily="34" charset="0"/>
                        </a:rPr>
                        <a:t>Describe the physical and mental benefits of regular exercise</a:t>
                      </a:r>
                    </a:p>
                    <a:p>
                      <a:pPr marL="285750" lvl="0" indent="-285750" algn="l">
                        <a:buFont typeface="+mj-lt"/>
                        <a:buAutoNum type="romanLcPeriod"/>
                      </a:pPr>
                      <a:endParaRPr lang="en-SG" sz="950" kern="1200" dirty="0">
                        <a:solidFill>
                          <a:schemeClr val="tx2"/>
                        </a:solidFill>
                        <a:effectLst/>
                        <a:latin typeface="Verdana" panose="020B0604030504040204" pitchFamily="34" charset="0"/>
                        <a:ea typeface="Verdana" panose="020B0604030504040204" pitchFamily="34" charset="0"/>
                        <a:cs typeface="Verdana" panose="020B0604030504040204" pitchFamily="34" charset="0"/>
                      </a:endParaRPr>
                    </a:p>
                    <a:p>
                      <a:pPr marL="285750" lvl="0" indent="-285750" algn="l">
                        <a:buFont typeface="+mj-lt"/>
                        <a:buAutoNum type="romanLcPeriod"/>
                      </a:pPr>
                      <a:r>
                        <a:rPr lang="en-US" sz="950" kern="1200" dirty="0">
                          <a:solidFill>
                            <a:schemeClr val="tx2"/>
                          </a:solidFill>
                          <a:effectLst/>
                          <a:latin typeface="Verdana" panose="020B0604030504040204" pitchFamily="34" charset="0"/>
                          <a:ea typeface="Verdana" panose="020B0604030504040204" pitchFamily="34" charset="0"/>
                          <a:cs typeface="Verdana" panose="020B0604030504040204" pitchFamily="34" charset="0"/>
                        </a:rPr>
                        <a:t>Describe the risks associated with exercise</a:t>
                      </a:r>
                    </a:p>
                    <a:p>
                      <a:pPr marL="285750" lvl="0" indent="-285750" algn="l">
                        <a:buFont typeface="+mj-lt"/>
                        <a:buAutoNum type="romanLcPeriod"/>
                      </a:pPr>
                      <a:endParaRPr lang="en-SG" sz="950" kern="1200" dirty="0">
                        <a:solidFill>
                          <a:schemeClr val="tx2"/>
                        </a:solidFill>
                        <a:effectLst/>
                        <a:latin typeface="Verdana" panose="020B0604030504040204" pitchFamily="34" charset="0"/>
                        <a:ea typeface="Verdana" panose="020B0604030504040204" pitchFamily="34" charset="0"/>
                        <a:cs typeface="Verdana" panose="020B0604030504040204" pitchFamily="34" charset="0"/>
                      </a:endParaRPr>
                    </a:p>
                    <a:p>
                      <a:pPr marL="285750" lvl="0" indent="-285750" algn="l">
                        <a:buFont typeface="+mj-lt"/>
                        <a:buAutoNum type="romanLcPeriod"/>
                      </a:pPr>
                      <a:r>
                        <a:rPr lang="en-US" sz="950" kern="1200" dirty="0">
                          <a:solidFill>
                            <a:schemeClr val="tx2"/>
                          </a:solidFill>
                          <a:effectLst/>
                          <a:latin typeface="Verdana" panose="020B0604030504040204" pitchFamily="34" charset="0"/>
                          <a:ea typeface="Verdana" panose="020B0604030504040204" pitchFamily="34" charset="0"/>
                          <a:cs typeface="Verdana" panose="020B0604030504040204" pitchFamily="34" charset="0"/>
                        </a:rPr>
                        <a:t>Perform risk – stratification and identify patients who require pre-exercise screening</a:t>
                      </a:r>
                    </a:p>
                    <a:p>
                      <a:pPr marL="285750" lvl="0" indent="-285750" algn="l">
                        <a:buFont typeface="+mj-lt"/>
                        <a:buAutoNum type="romanLcPeriod"/>
                      </a:pPr>
                      <a:endParaRPr lang="en-SG" sz="950" kern="1200" dirty="0">
                        <a:solidFill>
                          <a:schemeClr val="tx2"/>
                        </a:solidFill>
                        <a:effectLst/>
                        <a:latin typeface="Verdana" panose="020B0604030504040204" pitchFamily="34" charset="0"/>
                        <a:ea typeface="Verdana" panose="020B0604030504040204" pitchFamily="34" charset="0"/>
                        <a:cs typeface="Verdana" panose="020B0604030504040204" pitchFamily="34" charset="0"/>
                      </a:endParaRPr>
                    </a:p>
                    <a:p>
                      <a:pPr marL="285750" lvl="0" indent="-285750" algn="l">
                        <a:buFont typeface="+mj-lt"/>
                        <a:buAutoNum type="romanLcPeriod"/>
                      </a:pPr>
                      <a:r>
                        <a:rPr lang="en-US" sz="950" kern="1200" dirty="0">
                          <a:solidFill>
                            <a:schemeClr val="tx2"/>
                          </a:solidFill>
                          <a:effectLst/>
                          <a:latin typeface="Verdana" panose="020B0604030504040204" pitchFamily="34" charset="0"/>
                          <a:ea typeface="Verdana" panose="020B0604030504040204" pitchFamily="34" charset="0"/>
                          <a:cs typeface="Verdana" panose="020B0604030504040204" pitchFamily="34" charset="0"/>
                        </a:rPr>
                        <a:t>Describe the resources available for screening</a:t>
                      </a:r>
                    </a:p>
                    <a:p>
                      <a:pPr marL="285750" lvl="0" indent="-285750" algn="l">
                        <a:buFont typeface="+mj-lt"/>
                        <a:buAutoNum type="romanLcPeriod"/>
                      </a:pPr>
                      <a:endParaRPr lang="en-SG" sz="950" kern="1200" dirty="0">
                        <a:solidFill>
                          <a:schemeClr val="tx2"/>
                        </a:solidFill>
                        <a:effectLst/>
                        <a:latin typeface="Verdana" panose="020B0604030504040204" pitchFamily="34" charset="0"/>
                        <a:ea typeface="Verdana" panose="020B0604030504040204" pitchFamily="34" charset="0"/>
                        <a:cs typeface="Verdana" panose="020B0604030504040204" pitchFamily="34" charset="0"/>
                      </a:endParaRPr>
                    </a:p>
                    <a:p>
                      <a:pPr marL="285750" lvl="0" indent="-285750" algn="l">
                        <a:buFont typeface="+mj-lt"/>
                        <a:buAutoNum type="romanLcPeriod"/>
                      </a:pPr>
                      <a:r>
                        <a:rPr lang="en-US" sz="950" kern="1200" dirty="0">
                          <a:solidFill>
                            <a:schemeClr val="tx2"/>
                          </a:solidFill>
                          <a:effectLst/>
                          <a:latin typeface="Verdana" panose="020B0604030504040204" pitchFamily="34" charset="0"/>
                          <a:ea typeface="Verdana" panose="020B0604030504040204" pitchFamily="34" charset="0"/>
                          <a:cs typeface="Verdana" panose="020B0604030504040204" pitchFamily="34" charset="0"/>
                        </a:rPr>
                        <a:t>Prescribe exercise for healthy and low risk patients</a:t>
                      </a:r>
                      <a:endParaRPr lang="en-SG" sz="950" kern="1200" dirty="0">
                        <a:solidFill>
                          <a:schemeClr val="tx2"/>
                        </a:solidFill>
                        <a:effectLst/>
                        <a:latin typeface="Verdana" panose="020B0604030504040204" pitchFamily="34" charset="0"/>
                        <a:ea typeface="Verdana" panose="020B0604030504040204" pitchFamily="34" charset="0"/>
                        <a:cs typeface="Verdana" panose="020B0604030504040204" pitchFamily="34" charset="0"/>
                      </a:endParaRPr>
                    </a:p>
                  </a:txBody>
                  <a:tcPr marL="68580" marR="68580" marT="0" marB="0">
                    <a:lnL w="12700" cap="flat" cmpd="sng" algn="ctr">
                      <a:solidFill>
                        <a:srgbClr val="B2A1C7"/>
                      </a:solidFill>
                      <a:prstDash val="solid"/>
                      <a:round/>
                      <a:headEnd type="none" w="med" len="med"/>
                      <a:tailEnd type="none" w="med" len="med"/>
                    </a:lnL>
                    <a:lnR w="12700" cap="flat" cmpd="sng" algn="ctr">
                      <a:solidFill>
                        <a:srgbClr val="B2A1C7"/>
                      </a:solidFill>
                      <a:prstDash val="solid"/>
                      <a:round/>
                      <a:headEnd type="none" w="med" len="med"/>
                      <a:tailEnd type="none" w="med" len="med"/>
                    </a:lnR>
                    <a:lnT w="12700" cap="flat" cmpd="sng" algn="ctr">
                      <a:solidFill>
                        <a:srgbClr val="B2A1C7"/>
                      </a:solidFill>
                      <a:prstDash val="solid"/>
                      <a:round/>
                      <a:headEnd type="none" w="med" len="med"/>
                      <a:tailEnd type="none" w="med" len="med"/>
                    </a:lnT>
                    <a:lnB w="12700" cap="flat" cmpd="sng" algn="ctr">
                      <a:solidFill>
                        <a:srgbClr val="B2A1C7"/>
                      </a:solidFill>
                      <a:prstDash val="solid"/>
                      <a:round/>
                      <a:headEnd type="none" w="med" len="med"/>
                      <a:tailEnd type="none" w="med" len="med"/>
                    </a:lnB>
                  </a:tcPr>
                </a:tc>
                <a:extLst>
                  <a:ext uri="{0D108BD9-81ED-4DB2-BD59-A6C34878D82A}">
                    <a16:rowId xmlns:a16="http://schemas.microsoft.com/office/drawing/2014/main" val="189118791"/>
                  </a:ext>
                </a:extLst>
              </a:tr>
            </a:tbl>
          </a:graphicData>
        </a:graphic>
      </p:graphicFrame>
    </p:spTree>
    <p:extLst>
      <p:ext uri="{BB962C8B-B14F-4D97-AF65-F5344CB8AC3E}">
        <p14:creationId xmlns:p14="http://schemas.microsoft.com/office/powerpoint/2010/main" val="35865665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179153" y="0"/>
            <a:ext cx="5767754" cy="1902103"/>
          </a:xfrm>
        </p:spPr>
        <p:txBody>
          <a:bodyPr>
            <a:normAutofit/>
          </a:bodyPr>
          <a:lstStyle/>
          <a:p>
            <a:r>
              <a:rPr lang="en-SG" sz="2000" dirty="0">
                <a:solidFill>
                  <a:srgbClr val="6C4F81"/>
                </a:solidFill>
              </a:rPr>
              <a:t>GRADUATE DIPLOMA IN SPORTS MEDICINE (GDSM) PROGRAMME SYLLABUS WITH OBJECTIVES</a:t>
            </a:r>
            <a:endParaRPr lang="en-US" sz="2000" dirty="0"/>
          </a:p>
        </p:txBody>
      </p:sp>
      <p:graphicFrame>
        <p:nvGraphicFramePr>
          <p:cNvPr id="4" name="Table 3"/>
          <p:cNvGraphicFramePr>
            <a:graphicFrameLocks noGrp="1"/>
          </p:cNvGraphicFramePr>
          <p:nvPr>
            <p:extLst>
              <p:ext uri="{D42A27DB-BD31-4B8C-83A1-F6EECF244321}">
                <p14:modId xmlns:p14="http://schemas.microsoft.com/office/powerpoint/2010/main" val="2891335089"/>
              </p:ext>
            </p:extLst>
          </p:nvPr>
        </p:nvGraphicFramePr>
        <p:xfrm>
          <a:off x="365613" y="1902103"/>
          <a:ext cx="8581294" cy="4475070"/>
        </p:xfrm>
        <a:graphic>
          <a:graphicData uri="http://schemas.openxmlformats.org/drawingml/2006/table">
            <a:tbl>
              <a:tblPr firstRow="1" firstCol="1" bandRow="1"/>
              <a:tblGrid>
                <a:gridCol w="396121">
                  <a:extLst>
                    <a:ext uri="{9D8B030D-6E8A-4147-A177-3AD203B41FA5}">
                      <a16:colId xmlns:a16="http://schemas.microsoft.com/office/drawing/2014/main" val="2286655418"/>
                    </a:ext>
                  </a:extLst>
                </a:gridCol>
                <a:gridCol w="1972785">
                  <a:extLst>
                    <a:ext uri="{9D8B030D-6E8A-4147-A177-3AD203B41FA5}">
                      <a16:colId xmlns:a16="http://schemas.microsoft.com/office/drawing/2014/main" val="1737811969"/>
                    </a:ext>
                  </a:extLst>
                </a:gridCol>
                <a:gridCol w="2071309">
                  <a:extLst>
                    <a:ext uri="{9D8B030D-6E8A-4147-A177-3AD203B41FA5}">
                      <a16:colId xmlns:a16="http://schemas.microsoft.com/office/drawing/2014/main" val="3767820253"/>
                    </a:ext>
                  </a:extLst>
                </a:gridCol>
                <a:gridCol w="1890247">
                  <a:extLst>
                    <a:ext uri="{9D8B030D-6E8A-4147-A177-3AD203B41FA5}">
                      <a16:colId xmlns:a16="http://schemas.microsoft.com/office/drawing/2014/main" val="1762857827"/>
                    </a:ext>
                  </a:extLst>
                </a:gridCol>
                <a:gridCol w="2250832">
                  <a:extLst>
                    <a:ext uri="{9D8B030D-6E8A-4147-A177-3AD203B41FA5}">
                      <a16:colId xmlns:a16="http://schemas.microsoft.com/office/drawing/2014/main" val="320072753"/>
                    </a:ext>
                  </a:extLst>
                </a:gridCol>
              </a:tblGrid>
              <a:tr h="0">
                <a:tc>
                  <a:txBody>
                    <a:bodyPr/>
                    <a:lstStyle/>
                    <a:p>
                      <a:pPr algn="ctr">
                        <a:spcBef>
                          <a:spcPts val="200"/>
                        </a:spcBef>
                        <a:spcAft>
                          <a:spcPts val="0"/>
                        </a:spcAft>
                      </a:pPr>
                      <a:r>
                        <a:rPr lang="en-SG" sz="950" b="1" dirty="0">
                          <a:solidFill>
                            <a:schemeClr val="tx2"/>
                          </a:solidFill>
                          <a:effectLst/>
                          <a:latin typeface="Verdana" panose="020B0604030504040204" pitchFamily="34" charset="0"/>
                          <a:ea typeface="Verdana" panose="020B0604030504040204" pitchFamily="34" charset="0"/>
                          <a:cs typeface="Verdana" panose="020B0604030504040204" pitchFamily="34" charset="0"/>
                        </a:rPr>
                        <a:t>NO</a:t>
                      </a:r>
                    </a:p>
                  </a:txBody>
                  <a:tcPr marL="68580" marR="68580" marT="0" marB="0">
                    <a:lnL w="12700" cap="flat" cmpd="sng" algn="ctr">
                      <a:solidFill>
                        <a:srgbClr val="B2A1C7"/>
                      </a:solidFill>
                      <a:prstDash val="solid"/>
                      <a:round/>
                      <a:headEnd type="none" w="med" len="med"/>
                      <a:tailEnd type="none" w="med" len="med"/>
                    </a:lnL>
                    <a:lnR w="12700" cap="flat" cmpd="sng" algn="ctr">
                      <a:solidFill>
                        <a:srgbClr val="B2A1C7"/>
                      </a:solidFill>
                      <a:prstDash val="solid"/>
                      <a:round/>
                      <a:headEnd type="none" w="med" len="med"/>
                      <a:tailEnd type="none" w="med" len="med"/>
                    </a:lnR>
                    <a:lnT w="12700" cap="flat" cmpd="sng" algn="ctr">
                      <a:solidFill>
                        <a:srgbClr val="B2A1C7"/>
                      </a:solidFill>
                      <a:prstDash val="solid"/>
                      <a:round/>
                      <a:headEnd type="none" w="med" len="med"/>
                      <a:tailEnd type="none" w="med" len="med"/>
                    </a:lnT>
                    <a:lnB w="19050" cap="flat" cmpd="sng" algn="ctr">
                      <a:solidFill>
                        <a:srgbClr val="B2A1C7"/>
                      </a:solidFill>
                      <a:prstDash val="solid"/>
                      <a:round/>
                      <a:headEnd type="none" w="med" len="med"/>
                      <a:tailEnd type="none" w="med" len="med"/>
                    </a:lnB>
                  </a:tcPr>
                </a:tc>
                <a:tc>
                  <a:txBody>
                    <a:bodyPr/>
                    <a:lstStyle/>
                    <a:p>
                      <a:pPr algn="ctr">
                        <a:spcBef>
                          <a:spcPts val="200"/>
                        </a:spcBef>
                        <a:spcAft>
                          <a:spcPts val="0"/>
                        </a:spcAft>
                      </a:pPr>
                      <a:r>
                        <a:rPr lang="en-SG" sz="950" b="1" dirty="0">
                          <a:solidFill>
                            <a:schemeClr val="tx2"/>
                          </a:solidFill>
                          <a:effectLst/>
                          <a:latin typeface="Verdana" panose="020B0604030504040204" pitchFamily="34" charset="0"/>
                          <a:ea typeface="Verdana" panose="020B0604030504040204" pitchFamily="34" charset="0"/>
                          <a:cs typeface="Verdana" panose="020B0604030504040204" pitchFamily="34" charset="0"/>
                        </a:rPr>
                        <a:t>MODULE</a:t>
                      </a:r>
                    </a:p>
                  </a:txBody>
                  <a:tcPr marL="68580" marR="68580" marT="0" marB="0">
                    <a:lnL w="12700" cap="flat" cmpd="sng" algn="ctr">
                      <a:solidFill>
                        <a:srgbClr val="B2A1C7"/>
                      </a:solidFill>
                      <a:prstDash val="solid"/>
                      <a:round/>
                      <a:headEnd type="none" w="med" len="med"/>
                      <a:tailEnd type="none" w="med" len="med"/>
                    </a:lnL>
                    <a:lnR w="12700" cap="flat" cmpd="sng" algn="ctr">
                      <a:solidFill>
                        <a:srgbClr val="B2A1C7"/>
                      </a:solidFill>
                      <a:prstDash val="solid"/>
                      <a:round/>
                      <a:headEnd type="none" w="med" len="med"/>
                      <a:tailEnd type="none" w="med" len="med"/>
                    </a:lnR>
                    <a:lnT w="12700" cap="flat" cmpd="sng" algn="ctr">
                      <a:solidFill>
                        <a:srgbClr val="B2A1C7"/>
                      </a:solidFill>
                      <a:prstDash val="solid"/>
                      <a:round/>
                      <a:headEnd type="none" w="med" len="med"/>
                      <a:tailEnd type="none" w="med" len="med"/>
                    </a:lnT>
                    <a:lnB w="19050" cap="flat" cmpd="sng" algn="ctr">
                      <a:solidFill>
                        <a:srgbClr val="B2A1C7"/>
                      </a:solidFill>
                      <a:prstDash val="solid"/>
                      <a:round/>
                      <a:headEnd type="none" w="med" len="med"/>
                      <a:tailEnd type="none" w="med" len="med"/>
                    </a:lnB>
                  </a:tcPr>
                </a:tc>
                <a:tc>
                  <a:txBody>
                    <a:bodyPr/>
                    <a:lstStyle/>
                    <a:p>
                      <a:pPr marL="0" marR="0" lvl="0" indent="0" algn="ctr" defTabSz="457200" rtl="0" eaLnBrk="1" fontAlgn="auto" latinLnBrk="0" hangingPunct="1">
                        <a:lnSpc>
                          <a:spcPct val="100000"/>
                        </a:lnSpc>
                        <a:spcBef>
                          <a:spcPts val="200"/>
                        </a:spcBef>
                        <a:spcAft>
                          <a:spcPts val="0"/>
                        </a:spcAft>
                        <a:buClrTx/>
                        <a:buSzTx/>
                        <a:buFontTx/>
                        <a:buNone/>
                        <a:tabLst/>
                        <a:defRPr/>
                      </a:pPr>
                      <a:r>
                        <a:rPr lang="en-SG" sz="950" b="1" dirty="0">
                          <a:solidFill>
                            <a:schemeClr val="tx2"/>
                          </a:solidFill>
                          <a:effectLst/>
                          <a:latin typeface="Verdana" panose="020B0604030504040204" pitchFamily="34" charset="0"/>
                          <a:ea typeface="Verdana" panose="020B0604030504040204" pitchFamily="34" charset="0"/>
                          <a:cs typeface="Verdana" panose="020B0604030504040204" pitchFamily="34" charset="0"/>
                        </a:rPr>
                        <a:t>COURSE</a:t>
                      </a:r>
                      <a:r>
                        <a:rPr lang="en-SG" sz="950" b="1" baseline="0" dirty="0">
                          <a:solidFill>
                            <a:schemeClr val="tx2"/>
                          </a:solidFill>
                          <a:effectLst/>
                          <a:latin typeface="Verdana" panose="020B0604030504040204" pitchFamily="34" charset="0"/>
                          <a:ea typeface="Verdana" panose="020B0604030504040204" pitchFamily="34" charset="0"/>
                          <a:cs typeface="Verdana" panose="020B0604030504040204" pitchFamily="34" charset="0"/>
                        </a:rPr>
                        <a:t> COMPONENT</a:t>
                      </a:r>
                      <a:endParaRPr lang="en-SG" sz="950" b="1" dirty="0">
                        <a:solidFill>
                          <a:schemeClr val="tx2"/>
                        </a:solidFill>
                        <a:effectLst/>
                        <a:latin typeface="Verdana" panose="020B0604030504040204" pitchFamily="34" charset="0"/>
                        <a:ea typeface="Verdana" panose="020B0604030504040204" pitchFamily="34" charset="0"/>
                        <a:cs typeface="Verdana" panose="020B0604030504040204" pitchFamily="34" charset="0"/>
                      </a:endParaRPr>
                    </a:p>
                  </a:txBody>
                  <a:tcPr marL="68580" marR="68580" marT="0" marB="0">
                    <a:lnL w="12700" cap="flat" cmpd="sng" algn="ctr">
                      <a:solidFill>
                        <a:srgbClr val="B2A1C7"/>
                      </a:solidFill>
                      <a:prstDash val="solid"/>
                      <a:round/>
                      <a:headEnd type="none" w="med" len="med"/>
                      <a:tailEnd type="none" w="med" len="med"/>
                    </a:lnL>
                    <a:lnR w="12700" cap="flat" cmpd="sng" algn="ctr">
                      <a:solidFill>
                        <a:srgbClr val="B2A1C7"/>
                      </a:solidFill>
                      <a:prstDash val="solid"/>
                      <a:round/>
                      <a:headEnd type="none" w="med" len="med"/>
                      <a:tailEnd type="none" w="med" len="med"/>
                    </a:lnR>
                    <a:lnT w="12700" cap="flat" cmpd="sng" algn="ctr">
                      <a:solidFill>
                        <a:srgbClr val="B2A1C7"/>
                      </a:solidFill>
                      <a:prstDash val="solid"/>
                      <a:round/>
                      <a:headEnd type="none" w="med" len="med"/>
                      <a:tailEnd type="none" w="med" len="med"/>
                    </a:lnT>
                    <a:lnB w="19050" cap="flat" cmpd="sng" algn="ctr">
                      <a:solidFill>
                        <a:srgbClr val="B2A1C7"/>
                      </a:solidFill>
                      <a:prstDash val="solid"/>
                      <a:round/>
                      <a:headEnd type="none" w="med" len="med"/>
                      <a:tailEnd type="none" w="med" len="med"/>
                    </a:lnB>
                  </a:tcPr>
                </a:tc>
                <a:tc>
                  <a:txBody>
                    <a:bodyPr/>
                    <a:lstStyle/>
                    <a:p>
                      <a:pPr algn="ctr">
                        <a:spcBef>
                          <a:spcPts val="200"/>
                        </a:spcBef>
                        <a:spcAft>
                          <a:spcPts val="0"/>
                        </a:spcAft>
                      </a:pPr>
                      <a:r>
                        <a:rPr lang="en-SG" sz="950" b="1" dirty="0">
                          <a:solidFill>
                            <a:schemeClr val="tx2"/>
                          </a:solidFill>
                          <a:effectLst/>
                          <a:latin typeface="Verdana" panose="020B0604030504040204" pitchFamily="34" charset="0"/>
                          <a:ea typeface="Verdana" panose="020B0604030504040204" pitchFamily="34" charset="0"/>
                          <a:cs typeface="Verdana" panose="020B0604030504040204" pitchFamily="34" charset="0"/>
                        </a:rPr>
                        <a:t>DESCRIPTION</a:t>
                      </a:r>
                    </a:p>
                  </a:txBody>
                  <a:tcPr marL="68580" marR="68580" marT="0" marB="0">
                    <a:lnL w="12700" cap="flat" cmpd="sng" algn="ctr">
                      <a:solidFill>
                        <a:srgbClr val="B2A1C7"/>
                      </a:solidFill>
                      <a:prstDash val="solid"/>
                      <a:round/>
                      <a:headEnd type="none" w="med" len="med"/>
                      <a:tailEnd type="none" w="med" len="med"/>
                    </a:lnL>
                    <a:lnR w="12700" cap="flat" cmpd="sng" algn="ctr">
                      <a:solidFill>
                        <a:srgbClr val="B2A1C7"/>
                      </a:solidFill>
                      <a:prstDash val="solid"/>
                      <a:round/>
                      <a:headEnd type="none" w="med" len="med"/>
                      <a:tailEnd type="none" w="med" len="med"/>
                    </a:lnR>
                    <a:lnT w="12700" cap="flat" cmpd="sng" algn="ctr">
                      <a:solidFill>
                        <a:srgbClr val="B2A1C7"/>
                      </a:solidFill>
                      <a:prstDash val="solid"/>
                      <a:round/>
                      <a:headEnd type="none" w="med" len="med"/>
                      <a:tailEnd type="none" w="med" len="med"/>
                    </a:lnT>
                    <a:lnB w="19050" cap="flat" cmpd="sng" algn="ctr">
                      <a:solidFill>
                        <a:srgbClr val="B2A1C7"/>
                      </a:solidFill>
                      <a:prstDash val="solid"/>
                      <a:round/>
                      <a:headEnd type="none" w="med" len="med"/>
                      <a:tailEnd type="none" w="med" len="med"/>
                    </a:lnB>
                  </a:tcPr>
                </a:tc>
                <a:tc>
                  <a:txBody>
                    <a:bodyPr/>
                    <a:lstStyle/>
                    <a:p>
                      <a:pPr algn="ctr">
                        <a:spcBef>
                          <a:spcPts val="200"/>
                        </a:spcBef>
                        <a:spcAft>
                          <a:spcPts val="0"/>
                        </a:spcAft>
                      </a:pPr>
                      <a:r>
                        <a:rPr lang="en-SG" sz="950" b="1" dirty="0">
                          <a:solidFill>
                            <a:schemeClr val="tx2"/>
                          </a:solidFill>
                          <a:effectLst/>
                          <a:latin typeface="Verdana" panose="020B0604030504040204" pitchFamily="34" charset="0"/>
                          <a:ea typeface="Verdana" panose="020B0604030504040204" pitchFamily="34" charset="0"/>
                          <a:cs typeface="Verdana" panose="020B0604030504040204" pitchFamily="34" charset="0"/>
                        </a:rPr>
                        <a:t>LEARNING OBJECTIVES</a:t>
                      </a:r>
                    </a:p>
                    <a:p>
                      <a:pPr algn="ctr">
                        <a:spcBef>
                          <a:spcPts val="200"/>
                        </a:spcBef>
                        <a:spcAft>
                          <a:spcPts val="0"/>
                        </a:spcAft>
                      </a:pPr>
                      <a:endParaRPr lang="en-SG" sz="950" b="1" dirty="0">
                        <a:solidFill>
                          <a:schemeClr val="tx2"/>
                        </a:solidFill>
                        <a:effectLst/>
                        <a:latin typeface="Verdana" panose="020B0604030504040204" pitchFamily="34" charset="0"/>
                        <a:ea typeface="Verdana" panose="020B0604030504040204" pitchFamily="34" charset="0"/>
                        <a:cs typeface="Verdana" panose="020B0604030504040204" pitchFamily="34" charset="0"/>
                      </a:endParaRPr>
                    </a:p>
                  </a:txBody>
                  <a:tcPr marL="68580" marR="68580" marT="0" marB="0">
                    <a:lnL w="12700" cap="flat" cmpd="sng" algn="ctr">
                      <a:solidFill>
                        <a:srgbClr val="B2A1C7"/>
                      </a:solidFill>
                      <a:prstDash val="solid"/>
                      <a:round/>
                      <a:headEnd type="none" w="med" len="med"/>
                      <a:tailEnd type="none" w="med" len="med"/>
                    </a:lnL>
                    <a:lnR w="12700" cap="flat" cmpd="sng" algn="ctr">
                      <a:solidFill>
                        <a:srgbClr val="B2A1C7"/>
                      </a:solidFill>
                      <a:prstDash val="solid"/>
                      <a:round/>
                      <a:headEnd type="none" w="med" len="med"/>
                      <a:tailEnd type="none" w="med" len="med"/>
                    </a:lnR>
                    <a:lnT w="12700" cap="flat" cmpd="sng" algn="ctr">
                      <a:solidFill>
                        <a:srgbClr val="B2A1C7"/>
                      </a:solidFill>
                      <a:prstDash val="solid"/>
                      <a:round/>
                      <a:headEnd type="none" w="med" len="med"/>
                      <a:tailEnd type="none" w="med" len="med"/>
                    </a:lnT>
                    <a:lnB w="19050" cap="flat" cmpd="sng" algn="ctr">
                      <a:solidFill>
                        <a:srgbClr val="B2A1C7"/>
                      </a:solidFill>
                      <a:prstDash val="solid"/>
                      <a:round/>
                      <a:headEnd type="none" w="med" len="med"/>
                      <a:tailEnd type="none" w="med" len="med"/>
                    </a:lnB>
                  </a:tcPr>
                </a:tc>
                <a:extLst>
                  <a:ext uri="{0D108BD9-81ED-4DB2-BD59-A6C34878D82A}">
                    <a16:rowId xmlns:a16="http://schemas.microsoft.com/office/drawing/2014/main" val="590799837"/>
                  </a:ext>
                </a:extLst>
              </a:tr>
              <a:tr h="1988410">
                <a:tc>
                  <a:txBody>
                    <a:bodyPr/>
                    <a:lstStyle/>
                    <a:p>
                      <a:pPr algn="l">
                        <a:spcAft>
                          <a:spcPts val="0"/>
                        </a:spcAft>
                      </a:pPr>
                      <a:r>
                        <a:rPr lang="en-SG" sz="950" b="1" dirty="0">
                          <a:solidFill>
                            <a:schemeClr val="tx2"/>
                          </a:solidFill>
                          <a:effectLst/>
                          <a:latin typeface="Verdana" panose="020B0604030504040204" pitchFamily="34" charset="0"/>
                          <a:ea typeface="Verdana" panose="020B0604030504040204" pitchFamily="34" charset="0"/>
                          <a:cs typeface="Verdana" panose="020B0604030504040204" pitchFamily="34" charset="0"/>
                        </a:rPr>
                        <a:t>5</a:t>
                      </a:r>
                      <a:endParaRPr lang="en-SG" sz="950" dirty="0">
                        <a:solidFill>
                          <a:schemeClr val="tx2"/>
                        </a:solidFill>
                        <a:effectLst/>
                        <a:latin typeface="Verdana" panose="020B0604030504040204" pitchFamily="34" charset="0"/>
                        <a:ea typeface="Verdana" panose="020B0604030504040204" pitchFamily="34" charset="0"/>
                        <a:cs typeface="Verdana" panose="020B0604030504040204" pitchFamily="34" charset="0"/>
                      </a:endParaRPr>
                    </a:p>
                  </a:txBody>
                  <a:tcPr marL="68580" marR="68580" marT="0" marB="0">
                    <a:lnL w="12700" cap="flat" cmpd="sng" algn="ctr">
                      <a:solidFill>
                        <a:srgbClr val="B2A1C7"/>
                      </a:solidFill>
                      <a:prstDash val="solid"/>
                      <a:round/>
                      <a:headEnd type="none" w="med" len="med"/>
                      <a:tailEnd type="none" w="med" len="med"/>
                    </a:lnL>
                    <a:lnR w="12700" cap="flat" cmpd="sng" algn="ctr">
                      <a:solidFill>
                        <a:srgbClr val="B2A1C7"/>
                      </a:solidFill>
                      <a:prstDash val="solid"/>
                      <a:round/>
                      <a:headEnd type="none" w="med" len="med"/>
                      <a:tailEnd type="none" w="med" len="med"/>
                    </a:lnR>
                    <a:lnT w="19050" cap="flat" cmpd="sng" algn="ctr">
                      <a:solidFill>
                        <a:srgbClr val="B2A1C7"/>
                      </a:solidFill>
                      <a:prstDash val="solid"/>
                      <a:round/>
                      <a:headEnd type="none" w="med" len="med"/>
                      <a:tailEnd type="none" w="med" len="med"/>
                    </a:lnT>
                    <a:lnB w="12700" cap="flat" cmpd="sng" algn="ctr">
                      <a:solidFill>
                        <a:srgbClr val="B2A1C7"/>
                      </a:solidFill>
                      <a:prstDash val="solid"/>
                      <a:round/>
                      <a:headEnd type="none" w="med" len="med"/>
                      <a:tailEnd type="none" w="med" len="med"/>
                    </a:lnB>
                    <a:solidFill>
                      <a:srgbClr val="E5DFEC"/>
                    </a:solidFill>
                  </a:tcPr>
                </a:tc>
                <a:tc>
                  <a:txBody>
                    <a:bodyPr/>
                    <a:lstStyle/>
                    <a:p>
                      <a:pPr algn="l">
                        <a:spcAft>
                          <a:spcPts val="0"/>
                        </a:spcAft>
                      </a:pPr>
                      <a:r>
                        <a:rPr lang="en-SG" sz="950" b="1" dirty="0">
                          <a:solidFill>
                            <a:schemeClr val="tx2"/>
                          </a:solidFill>
                          <a:effectLst/>
                          <a:latin typeface="Verdana" panose="020B0604030504040204" pitchFamily="34" charset="0"/>
                          <a:ea typeface="Verdana" panose="020B0604030504040204" pitchFamily="34" charset="0"/>
                          <a:cs typeface="Verdana" panose="020B0604030504040204" pitchFamily="34" charset="0"/>
                        </a:rPr>
                        <a:t>MD6005 - Exercise in Special Populations </a:t>
                      </a:r>
                      <a:endParaRPr lang="en-SG" sz="950" dirty="0">
                        <a:solidFill>
                          <a:schemeClr val="tx2"/>
                        </a:solidFill>
                        <a:effectLst/>
                        <a:latin typeface="Verdana" panose="020B0604030504040204" pitchFamily="34" charset="0"/>
                        <a:ea typeface="Verdana" panose="020B0604030504040204" pitchFamily="34" charset="0"/>
                        <a:cs typeface="Verdana" panose="020B0604030504040204" pitchFamily="34" charset="0"/>
                      </a:endParaRPr>
                    </a:p>
                    <a:p>
                      <a:pPr algn="l">
                        <a:spcAft>
                          <a:spcPts val="0"/>
                        </a:spcAft>
                      </a:pPr>
                      <a:r>
                        <a:rPr lang="en-SG" sz="950" dirty="0">
                          <a:solidFill>
                            <a:schemeClr val="tx2"/>
                          </a:solidFill>
                          <a:effectLst/>
                          <a:latin typeface="Verdana" panose="020B0604030504040204" pitchFamily="34" charset="0"/>
                          <a:ea typeface="Verdana" panose="020B0604030504040204" pitchFamily="34" charset="0"/>
                          <a:cs typeface="Verdana" panose="020B0604030504040204" pitchFamily="34" charset="0"/>
                        </a:rPr>
                        <a:t> </a:t>
                      </a:r>
                    </a:p>
                  </a:txBody>
                  <a:tcPr marL="68580" marR="68580" marT="0" marB="0">
                    <a:lnL w="12700" cap="flat" cmpd="sng" algn="ctr">
                      <a:solidFill>
                        <a:srgbClr val="B2A1C7"/>
                      </a:solidFill>
                      <a:prstDash val="solid"/>
                      <a:round/>
                      <a:headEnd type="none" w="med" len="med"/>
                      <a:tailEnd type="none" w="med" len="med"/>
                    </a:lnL>
                    <a:lnR w="12700" cap="flat" cmpd="sng" algn="ctr">
                      <a:solidFill>
                        <a:srgbClr val="B2A1C7"/>
                      </a:solidFill>
                      <a:prstDash val="solid"/>
                      <a:round/>
                      <a:headEnd type="none" w="med" len="med"/>
                      <a:tailEnd type="none" w="med" len="med"/>
                    </a:lnR>
                    <a:lnT w="19050" cap="flat" cmpd="sng" algn="ctr">
                      <a:solidFill>
                        <a:srgbClr val="B2A1C7"/>
                      </a:solidFill>
                      <a:prstDash val="solid"/>
                      <a:round/>
                      <a:headEnd type="none" w="med" len="med"/>
                      <a:tailEnd type="none" w="med" len="med"/>
                    </a:lnT>
                    <a:lnB w="12700" cap="flat" cmpd="sng" algn="ctr">
                      <a:solidFill>
                        <a:srgbClr val="B2A1C7"/>
                      </a:solidFill>
                      <a:prstDash val="solid"/>
                      <a:round/>
                      <a:headEnd type="none" w="med" len="med"/>
                      <a:tailEnd type="none" w="med" len="med"/>
                    </a:lnB>
                    <a:solidFill>
                      <a:srgbClr val="E5DFEC"/>
                    </a:solidFill>
                  </a:tcPr>
                </a:tc>
                <a:tc>
                  <a:txBody>
                    <a:bodyPr/>
                    <a:lstStyle/>
                    <a:p>
                      <a:pPr fontAlgn="t"/>
                      <a:r>
                        <a:rPr lang="en-US" sz="950" b="0" dirty="0">
                          <a:solidFill>
                            <a:schemeClr val="tx2"/>
                          </a:solidFill>
                          <a:latin typeface="Verdana" panose="020B0604030504040204" pitchFamily="34" charset="0"/>
                          <a:ea typeface="Verdana" panose="020B0604030504040204" pitchFamily="34" charset="0"/>
                          <a:cs typeface="Verdana" panose="020B0604030504040204" pitchFamily="34" charset="0"/>
                        </a:rPr>
                        <a:t>5.1a Injuries in the child and  </a:t>
                      </a:r>
                    </a:p>
                    <a:p>
                      <a:pPr fontAlgn="t"/>
                      <a:r>
                        <a:rPr lang="en-US" sz="950" b="0" dirty="0">
                          <a:solidFill>
                            <a:schemeClr val="tx2"/>
                          </a:solidFill>
                          <a:latin typeface="Verdana" panose="020B0604030504040204" pitchFamily="34" charset="0"/>
                          <a:ea typeface="Verdana" panose="020B0604030504040204" pitchFamily="34" charset="0"/>
                          <a:cs typeface="Verdana" panose="020B0604030504040204" pitchFamily="34" charset="0"/>
                        </a:rPr>
                        <a:t>       adolescent athlete </a:t>
                      </a:r>
                    </a:p>
                    <a:p>
                      <a:pPr fontAlgn="t"/>
                      <a:endParaRPr lang="en-SG" sz="950" b="0" dirty="0">
                        <a:solidFill>
                          <a:schemeClr val="tx2"/>
                        </a:solidFill>
                        <a:latin typeface="Verdana" panose="020B0604030504040204" pitchFamily="34" charset="0"/>
                        <a:ea typeface="Verdana" panose="020B0604030504040204" pitchFamily="34" charset="0"/>
                        <a:cs typeface="Verdana" panose="020B0604030504040204" pitchFamily="34" charset="0"/>
                      </a:endParaRPr>
                    </a:p>
                    <a:p>
                      <a:pPr fontAlgn="t"/>
                      <a:r>
                        <a:rPr lang="en-US" sz="950" b="0" dirty="0">
                          <a:solidFill>
                            <a:schemeClr val="tx2"/>
                          </a:solidFill>
                          <a:latin typeface="Verdana" panose="020B0604030504040204" pitchFamily="34" charset="0"/>
                          <a:ea typeface="Verdana" panose="020B0604030504040204" pitchFamily="34" charset="0"/>
                          <a:cs typeface="Verdana" panose="020B0604030504040204" pitchFamily="34" charset="0"/>
                        </a:rPr>
                        <a:t>5.1b Exercise in the elderly</a:t>
                      </a:r>
                    </a:p>
                    <a:p>
                      <a:pPr fontAlgn="t"/>
                      <a:endParaRPr lang="en-SG" sz="950" b="0" dirty="0">
                        <a:solidFill>
                          <a:schemeClr val="tx2"/>
                        </a:solidFill>
                        <a:latin typeface="Verdana" panose="020B0604030504040204" pitchFamily="34" charset="0"/>
                        <a:ea typeface="Verdana" panose="020B0604030504040204" pitchFamily="34" charset="0"/>
                        <a:cs typeface="Verdana" panose="020B0604030504040204" pitchFamily="34" charset="0"/>
                      </a:endParaRPr>
                    </a:p>
                    <a:p>
                      <a:pPr fontAlgn="t"/>
                      <a:r>
                        <a:rPr lang="en-US" sz="950" dirty="0">
                          <a:solidFill>
                            <a:schemeClr val="tx2"/>
                          </a:solidFill>
                          <a:latin typeface="Verdana" panose="020B0604030504040204" pitchFamily="34" charset="0"/>
                          <a:ea typeface="Verdana" panose="020B0604030504040204" pitchFamily="34" charset="0"/>
                          <a:cs typeface="Verdana" panose="020B0604030504040204" pitchFamily="34" charset="0"/>
                        </a:rPr>
                        <a:t>5.2   Exercise in the female  </a:t>
                      </a:r>
                    </a:p>
                    <a:p>
                      <a:pPr fontAlgn="t"/>
                      <a:r>
                        <a:rPr lang="en-US" sz="950" dirty="0">
                          <a:solidFill>
                            <a:schemeClr val="tx2"/>
                          </a:solidFill>
                          <a:latin typeface="Verdana" panose="020B0604030504040204" pitchFamily="34" charset="0"/>
                          <a:ea typeface="Verdana" panose="020B0604030504040204" pitchFamily="34" charset="0"/>
                          <a:cs typeface="Verdana" panose="020B0604030504040204" pitchFamily="34" charset="0"/>
                        </a:rPr>
                        <a:t>        athlete and pregnancy</a:t>
                      </a:r>
                    </a:p>
                    <a:p>
                      <a:pPr fontAlgn="t"/>
                      <a:endParaRPr lang="en-SG" sz="950" dirty="0">
                        <a:solidFill>
                          <a:schemeClr val="tx2"/>
                        </a:solidFill>
                        <a:latin typeface="Verdana" panose="020B0604030504040204" pitchFamily="34" charset="0"/>
                        <a:ea typeface="Verdana" panose="020B0604030504040204" pitchFamily="34" charset="0"/>
                        <a:cs typeface="Verdana" panose="020B0604030504040204" pitchFamily="34" charset="0"/>
                      </a:endParaRPr>
                    </a:p>
                    <a:p>
                      <a:r>
                        <a:rPr lang="en-US" sz="950" dirty="0">
                          <a:solidFill>
                            <a:schemeClr val="tx2"/>
                          </a:solidFill>
                          <a:latin typeface="Verdana" panose="020B0604030504040204" pitchFamily="34" charset="0"/>
                          <a:ea typeface="Verdana" panose="020B0604030504040204" pitchFamily="34" charset="0"/>
                          <a:cs typeface="Verdana" panose="020B0604030504040204" pitchFamily="34" charset="0"/>
                        </a:rPr>
                        <a:t>5.3 Exercise in people with   </a:t>
                      </a:r>
                    </a:p>
                    <a:p>
                      <a:r>
                        <a:rPr lang="en-US" sz="950" dirty="0">
                          <a:solidFill>
                            <a:schemeClr val="tx2"/>
                          </a:solidFill>
                          <a:latin typeface="Verdana" panose="020B0604030504040204" pitchFamily="34" charset="0"/>
                          <a:ea typeface="Verdana" panose="020B0604030504040204" pitchFamily="34" charset="0"/>
                          <a:cs typeface="Verdana" panose="020B0604030504040204" pitchFamily="34" charset="0"/>
                        </a:rPr>
                        <a:t>      disability</a:t>
                      </a:r>
                    </a:p>
                    <a:p>
                      <a:endParaRPr lang="en-SG" sz="950" dirty="0">
                        <a:solidFill>
                          <a:schemeClr val="tx2"/>
                        </a:solidFill>
                        <a:latin typeface="Verdana" panose="020B0604030504040204" pitchFamily="34" charset="0"/>
                        <a:ea typeface="Verdana" panose="020B0604030504040204" pitchFamily="34" charset="0"/>
                        <a:cs typeface="Verdana" panose="020B0604030504040204" pitchFamily="34" charset="0"/>
                      </a:endParaRPr>
                    </a:p>
                    <a:p>
                      <a:r>
                        <a:rPr lang="en-US" sz="950" dirty="0">
                          <a:solidFill>
                            <a:schemeClr val="tx2"/>
                          </a:solidFill>
                          <a:latin typeface="Verdana" panose="020B0604030504040204" pitchFamily="34" charset="0"/>
                          <a:ea typeface="Verdana" panose="020B0604030504040204" pitchFamily="34" charset="0"/>
                          <a:cs typeface="Verdana" panose="020B0604030504040204" pitchFamily="34" charset="0"/>
                        </a:rPr>
                        <a:t>5.4 Injuries in the military </a:t>
                      </a:r>
                    </a:p>
                    <a:p>
                      <a:r>
                        <a:rPr lang="en-US" sz="950" dirty="0">
                          <a:solidFill>
                            <a:schemeClr val="tx2"/>
                          </a:solidFill>
                          <a:latin typeface="Verdana" panose="020B0604030504040204" pitchFamily="34" charset="0"/>
                          <a:ea typeface="Verdana" panose="020B0604030504040204" pitchFamily="34" charset="0"/>
                          <a:cs typeface="Verdana" panose="020B0604030504040204" pitchFamily="34" charset="0"/>
                        </a:rPr>
                        <a:t>      population</a:t>
                      </a:r>
                      <a:endParaRPr lang="en-SG" sz="950" dirty="0">
                        <a:solidFill>
                          <a:schemeClr val="tx2"/>
                        </a:solidFill>
                        <a:latin typeface="Verdana" panose="020B0604030504040204" pitchFamily="34" charset="0"/>
                        <a:ea typeface="Verdana" panose="020B0604030504040204" pitchFamily="34" charset="0"/>
                        <a:cs typeface="Verdana" panose="020B0604030504040204" pitchFamily="34" charset="0"/>
                      </a:endParaRPr>
                    </a:p>
                  </a:txBody>
                  <a:tcPr marL="68580" marR="68580" marT="0" marB="0">
                    <a:lnL w="12700" cap="flat" cmpd="sng" algn="ctr">
                      <a:solidFill>
                        <a:srgbClr val="B2A1C7"/>
                      </a:solidFill>
                      <a:prstDash val="solid"/>
                      <a:round/>
                      <a:headEnd type="none" w="med" len="med"/>
                      <a:tailEnd type="none" w="med" len="med"/>
                    </a:lnL>
                    <a:lnR w="12700" cap="flat" cmpd="sng" algn="ctr">
                      <a:solidFill>
                        <a:srgbClr val="B2A1C7"/>
                      </a:solidFill>
                      <a:prstDash val="solid"/>
                      <a:round/>
                      <a:headEnd type="none" w="med" len="med"/>
                      <a:tailEnd type="none" w="med" len="med"/>
                    </a:lnR>
                    <a:lnT w="19050" cap="flat" cmpd="sng" algn="ctr">
                      <a:solidFill>
                        <a:srgbClr val="B2A1C7"/>
                      </a:solidFill>
                      <a:prstDash val="solid"/>
                      <a:round/>
                      <a:headEnd type="none" w="med" len="med"/>
                      <a:tailEnd type="none" w="med" len="med"/>
                    </a:lnT>
                    <a:lnB w="12700" cap="flat" cmpd="sng" algn="ctr">
                      <a:solidFill>
                        <a:srgbClr val="B2A1C7"/>
                      </a:solidFill>
                      <a:prstDash val="solid"/>
                      <a:round/>
                      <a:headEnd type="none" w="med" len="med"/>
                      <a:tailEnd type="none" w="med" len="med"/>
                    </a:lnB>
                    <a:solidFill>
                      <a:srgbClr val="E5DFEC"/>
                    </a:solidFill>
                  </a:tcPr>
                </a:tc>
                <a:tc>
                  <a:txBody>
                    <a:bodyPr/>
                    <a:lstStyle/>
                    <a:p>
                      <a:pPr algn="l">
                        <a:spcAft>
                          <a:spcPts val="0"/>
                        </a:spcAft>
                      </a:pPr>
                      <a:r>
                        <a:rPr lang="en-SG" sz="950" dirty="0">
                          <a:solidFill>
                            <a:schemeClr val="tx2"/>
                          </a:solidFill>
                          <a:effectLst/>
                          <a:latin typeface="Verdana" panose="020B0604030504040204" pitchFamily="34" charset="0"/>
                          <a:ea typeface="Verdana" panose="020B0604030504040204" pitchFamily="34" charset="0"/>
                          <a:cs typeface="Verdana" panose="020B0604030504040204" pitchFamily="34" charset="0"/>
                        </a:rPr>
                        <a:t>Covers exercise prescription in children and adolescents, women, the elderly, and injuries in the military environment.</a:t>
                      </a:r>
                    </a:p>
                  </a:txBody>
                  <a:tcPr marL="68580" marR="68580" marT="0" marB="0">
                    <a:lnL w="12700" cap="flat" cmpd="sng" algn="ctr">
                      <a:solidFill>
                        <a:srgbClr val="B2A1C7"/>
                      </a:solidFill>
                      <a:prstDash val="solid"/>
                      <a:round/>
                      <a:headEnd type="none" w="med" len="med"/>
                      <a:tailEnd type="none" w="med" len="med"/>
                    </a:lnL>
                    <a:lnR w="12700" cap="flat" cmpd="sng" algn="ctr">
                      <a:solidFill>
                        <a:srgbClr val="B2A1C7"/>
                      </a:solidFill>
                      <a:prstDash val="solid"/>
                      <a:round/>
                      <a:headEnd type="none" w="med" len="med"/>
                      <a:tailEnd type="none" w="med" len="med"/>
                    </a:lnR>
                    <a:lnT w="19050" cap="flat" cmpd="sng" algn="ctr">
                      <a:solidFill>
                        <a:srgbClr val="B2A1C7"/>
                      </a:solidFill>
                      <a:prstDash val="solid"/>
                      <a:round/>
                      <a:headEnd type="none" w="med" len="med"/>
                      <a:tailEnd type="none" w="med" len="med"/>
                    </a:lnT>
                    <a:lnB w="12700" cap="flat" cmpd="sng" algn="ctr">
                      <a:solidFill>
                        <a:srgbClr val="B2A1C7"/>
                      </a:solidFill>
                      <a:prstDash val="solid"/>
                      <a:round/>
                      <a:headEnd type="none" w="med" len="med"/>
                      <a:tailEnd type="none" w="med" len="med"/>
                    </a:lnB>
                    <a:solidFill>
                      <a:srgbClr val="E5DFEC"/>
                    </a:solidFill>
                  </a:tcPr>
                </a:tc>
                <a:tc>
                  <a:txBody>
                    <a:bodyPr/>
                    <a:lstStyle/>
                    <a:p>
                      <a:pPr algn="l">
                        <a:spcAft>
                          <a:spcPts val="0"/>
                        </a:spcAft>
                      </a:pPr>
                      <a:r>
                        <a:rPr lang="en-US" sz="950" kern="1200" dirty="0">
                          <a:solidFill>
                            <a:schemeClr val="tx2"/>
                          </a:solidFill>
                          <a:effectLst/>
                          <a:latin typeface="Verdana" panose="020B0604030504040204" pitchFamily="34" charset="0"/>
                          <a:ea typeface="Verdana" panose="020B0604030504040204" pitchFamily="34" charset="0"/>
                          <a:cs typeface="Verdana" panose="020B0604030504040204" pitchFamily="34" charset="0"/>
                        </a:rPr>
                        <a:t>To provide candidates with an understanding of the issues related to exercise and sports participation in these client groups.  This will enable candidates to prescribe exercise safely for these clients</a:t>
                      </a:r>
                      <a:endParaRPr lang="en-SG" sz="950" dirty="0">
                        <a:solidFill>
                          <a:schemeClr val="tx2"/>
                        </a:solidFill>
                        <a:effectLst/>
                        <a:latin typeface="Verdana" panose="020B0604030504040204" pitchFamily="34" charset="0"/>
                        <a:ea typeface="Verdana" panose="020B0604030504040204" pitchFamily="34" charset="0"/>
                        <a:cs typeface="Verdana" panose="020B0604030504040204" pitchFamily="34" charset="0"/>
                      </a:endParaRPr>
                    </a:p>
                  </a:txBody>
                  <a:tcPr marL="68580" marR="68580" marT="0" marB="0">
                    <a:lnL w="12700" cap="flat" cmpd="sng" algn="ctr">
                      <a:solidFill>
                        <a:srgbClr val="B2A1C7"/>
                      </a:solidFill>
                      <a:prstDash val="solid"/>
                      <a:round/>
                      <a:headEnd type="none" w="med" len="med"/>
                      <a:tailEnd type="none" w="med" len="med"/>
                    </a:lnL>
                    <a:lnR w="12700" cap="flat" cmpd="sng" algn="ctr">
                      <a:solidFill>
                        <a:srgbClr val="B2A1C7"/>
                      </a:solidFill>
                      <a:prstDash val="solid"/>
                      <a:round/>
                      <a:headEnd type="none" w="med" len="med"/>
                      <a:tailEnd type="none" w="med" len="med"/>
                    </a:lnR>
                    <a:lnT w="19050" cap="flat" cmpd="sng" algn="ctr">
                      <a:solidFill>
                        <a:srgbClr val="B2A1C7"/>
                      </a:solidFill>
                      <a:prstDash val="solid"/>
                      <a:round/>
                      <a:headEnd type="none" w="med" len="med"/>
                      <a:tailEnd type="none" w="med" len="med"/>
                    </a:lnT>
                    <a:lnB w="12700" cap="flat" cmpd="sng" algn="ctr">
                      <a:solidFill>
                        <a:srgbClr val="B2A1C7"/>
                      </a:solidFill>
                      <a:prstDash val="solid"/>
                      <a:round/>
                      <a:headEnd type="none" w="med" len="med"/>
                      <a:tailEnd type="none" w="med" len="med"/>
                    </a:lnB>
                    <a:solidFill>
                      <a:srgbClr val="E5DFEC"/>
                    </a:solidFill>
                  </a:tcPr>
                </a:tc>
                <a:extLst>
                  <a:ext uri="{0D108BD9-81ED-4DB2-BD59-A6C34878D82A}">
                    <a16:rowId xmlns:a16="http://schemas.microsoft.com/office/drawing/2014/main" val="1204185313"/>
                  </a:ext>
                </a:extLst>
              </a:tr>
              <a:tr h="1892202">
                <a:tc>
                  <a:txBody>
                    <a:bodyPr/>
                    <a:lstStyle/>
                    <a:p>
                      <a:pPr algn="l">
                        <a:spcAft>
                          <a:spcPts val="0"/>
                        </a:spcAft>
                      </a:pPr>
                      <a:r>
                        <a:rPr lang="en-SG" sz="950" b="1" dirty="0">
                          <a:solidFill>
                            <a:schemeClr val="tx2"/>
                          </a:solidFill>
                          <a:effectLst/>
                          <a:latin typeface="Verdana" panose="020B0604030504040204" pitchFamily="34" charset="0"/>
                          <a:ea typeface="Verdana" panose="020B0604030504040204" pitchFamily="34" charset="0"/>
                          <a:cs typeface="Verdana" panose="020B0604030504040204" pitchFamily="34" charset="0"/>
                        </a:rPr>
                        <a:t>6</a:t>
                      </a:r>
                      <a:endParaRPr lang="en-SG" sz="950" dirty="0">
                        <a:solidFill>
                          <a:schemeClr val="tx2"/>
                        </a:solidFill>
                        <a:effectLst/>
                        <a:latin typeface="Verdana" panose="020B0604030504040204" pitchFamily="34" charset="0"/>
                        <a:ea typeface="Verdana" panose="020B0604030504040204" pitchFamily="34" charset="0"/>
                        <a:cs typeface="Verdana" panose="020B0604030504040204" pitchFamily="34" charset="0"/>
                      </a:endParaRPr>
                    </a:p>
                  </a:txBody>
                  <a:tcPr marL="68580" marR="68580" marT="0" marB="0">
                    <a:lnL w="12700" cap="flat" cmpd="sng" algn="ctr">
                      <a:solidFill>
                        <a:srgbClr val="B2A1C7"/>
                      </a:solidFill>
                      <a:prstDash val="solid"/>
                      <a:round/>
                      <a:headEnd type="none" w="med" len="med"/>
                      <a:tailEnd type="none" w="med" len="med"/>
                    </a:lnL>
                    <a:lnR w="12700" cap="flat" cmpd="sng" algn="ctr">
                      <a:solidFill>
                        <a:srgbClr val="B2A1C7"/>
                      </a:solidFill>
                      <a:prstDash val="solid"/>
                      <a:round/>
                      <a:headEnd type="none" w="med" len="med"/>
                      <a:tailEnd type="none" w="med" len="med"/>
                    </a:lnR>
                    <a:lnT w="12700" cap="flat" cmpd="sng" algn="ctr">
                      <a:solidFill>
                        <a:srgbClr val="B2A1C7"/>
                      </a:solidFill>
                      <a:prstDash val="solid"/>
                      <a:round/>
                      <a:headEnd type="none" w="med" len="med"/>
                      <a:tailEnd type="none" w="med" len="med"/>
                    </a:lnT>
                    <a:lnB w="12700" cap="flat" cmpd="sng" algn="ctr">
                      <a:solidFill>
                        <a:srgbClr val="B2A1C7"/>
                      </a:solidFill>
                      <a:prstDash val="solid"/>
                      <a:round/>
                      <a:headEnd type="none" w="med" len="med"/>
                      <a:tailEnd type="none" w="med" len="med"/>
                    </a:lnB>
                  </a:tcPr>
                </a:tc>
                <a:tc>
                  <a:txBody>
                    <a:bodyPr/>
                    <a:lstStyle/>
                    <a:p>
                      <a:pPr algn="l">
                        <a:spcAft>
                          <a:spcPts val="0"/>
                        </a:spcAft>
                      </a:pPr>
                      <a:r>
                        <a:rPr lang="en-SG" sz="950" b="1" dirty="0">
                          <a:solidFill>
                            <a:schemeClr val="tx2"/>
                          </a:solidFill>
                          <a:effectLst/>
                          <a:latin typeface="Verdana" panose="020B0604030504040204" pitchFamily="34" charset="0"/>
                          <a:ea typeface="Verdana" panose="020B0604030504040204" pitchFamily="34" charset="0"/>
                          <a:cs typeface="Verdana" panose="020B0604030504040204" pitchFamily="34" charset="0"/>
                        </a:rPr>
                        <a:t>MD6006 – Thermal stress, drug use in sports, sports nutrition and event medical cover</a:t>
                      </a:r>
                      <a:endParaRPr lang="en-SG" sz="950" dirty="0">
                        <a:solidFill>
                          <a:schemeClr val="tx2"/>
                        </a:solidFill>
                        <a:effectLst/>
                        <a:latin typeface="Verdana" panose="020B0604030504040204" pitchFamily="34" charset="0"/>
                        <a:ea typeface="Verdana" panose="020B0604030504040204" pitchFamily="34" charset="0"/>
                        <a:cs typeface="Verdana" panose="020B0604030504040204" pitchFamily="34" charset="0"/>
                      </a:endParaRPr>
                    </a:p>
                    <a:p>
                      <a:pPr algn="l">
                        <a:spcAft>
                          <a:spcPts val="0"/>
                        </a:spcAft>
                      </a:pPr>
                      <a:r>
                        <a:rPr lang="en-SG" sz="950" dirty="0">
                          <a:solidFill>
                            <a:schemeClr val="tx2"/>
                          </a:solidFill>
                          <a:effectLst/>
                          <a:latin typeface="Verdana" panose="020B0604030504040204" pitchFamily="34" charset="0"/>
                          <a:ea typeface="Verdana" panose="020B0604030504040204" pitchFamily="34" charset="0"/>
                          <a:cs typeface="Verdana" panose="020B0604030504040204" pitchFamily="34" charset="0"/>
                        </a:rPr>
                        <a:t> </a:t>
                      </a:r>
                    </a:p>
                  </a:txBody>
                  <a:tcPr marL="68580" marR="68580" marT="0" marB="0">
                    <a:lnL w="12700" cap="flat" cmpd="sng" algn="ctr">
                      <a:solidFill>
                        <a:srgbClr val="B2A1C7"/>
                      </a:solidFill>
                      <a:prstDash val="solid"/>
                      <a:round/>
                      <a:headEnd type="none" w="med" len="med"/>
                      <a:tailEnd type="none" w="med" len="med"/>
                    </a:lnL>
                    <a:lnR w="12700" cap="flat" cmpd="sng" algn="ctr">
                      <a:solidFill>
                        <a:srgbClr val="B2A1C7"/>
                      </a:solidFill>
                      <a:prstDash val="solid"/>
                      <a:round/>
                      <a:headEnd type="none" w="med" len="med"/>
                      <a:tailEnd type="none" w="med" len="med"/>
                    </a:lnR>
                    <a:lnT w="12700" cap="flat" cmpd="sng" algn="ctr">
                      <a:solidFill>
                        <a:srgbClr val="B2A1C7"/>
                      </a:solidFill>
                      <a:prstDash val="solid"/>
                      <a:round/>
                      <a:headEnd type="none" w="med" len="med"/>
                      <a:tailEnd type="none" w="med" len="med"/>
                    </a:lnT>
                    <a:lnB w="12700" cap="flat" cmpd="sng" algn="ctr">
                      <a:solidFill>
                        <a:srgbClr val="B2A1C7"/>
                      </a:solidFill>
                      <a:prstDash val="solid"/>
                      <a:round/>
                      <a:headEnd type="none" w="med" len="med"/>
                      <a:tailEnd type="none" w="med" len="med"/>
                    </a:lnB>
                  </a:tcPr>
                </a:tc>
                <a:tc>
                  <a:txBody>
                    <a:bodyPr/>
                    <a:lstStyle/>
                    <a:p>
                      <a:pPr algn="l">
                        <a:spcAft>
                          <a:spcPts val="0"/>
                        </a:spcAft>
                      </a:pPr>
                      <a:r>
                        <a:rPr lang="en-US" sz="950" dirty="0">
                          <a:solidFill>
                            <a:schemeClr val="tx2"/>
                          </a:solidFill>
                          <a:effectLst/>
                          <a:latin typeface="Verdana" panose="020B0604030504040204" pitchFamily="34" charset="0"/>
                          <a:ea typeface="Verdana" panose="020B0604030504040204" pitchFamily="34" charset="0"/>
                          <a:cs typeface="Verdana" panose="020B0604030504040204" pitchFamily="34" charset="0"/>
                        </a:rPr>
                        <a:t>6.1</a:t>
                      </a:r>
                      <a:r>
                        <a:rPr lang="en-US" sz="950" baseline="0" dirty="0">
                          <a:solidFill>
                            <a:schemeClr val="tx2"/>
                          </a:solidFill>
                          <a:effectLst/>
                          <a:latin typeface="Verdana" panose="020B0604030504040204" pitchFamily="34" charset="0"/>
                          <a:ea typeface="Verdana" panose="020B0604030504040204" pitchFamily="34" charset="0"/>
                          <a:cs typeface="Verdana" panose="020B0604030504040204" pitchFamily="34" charset="0"/>
                        </a:rPr>
                        <a:t> </a:t>
                      </a:r>
                      <a:r>
                        <a:rPr lang="en-US" sz="950" dirty="0">
                          <a:solidFill>
                            <a:schemeClr val="tx2"/>
                          </a:solidFill>
                          <a:effectLst/>
                          <a:latin typeface="Verdana" panose="020B0604030504040204" pitchFamily="34" charset="0"/>
                          <a:ea typeface="Verdana" panose="020B0604030504040204" pitchFamily="34" charset="0"/>
                          <a:cs typeface="Verdana" panose="020B0604030504040204" pitchFamily="34" charset="0"/>
                        </a:rPr>
                        <a:t>Exercise in extreme </a:t>
                      </a:r>
                    </a:p>
                    <a:p>
                      <a:pPr algn="l">
                        <a:spcAft>
                          <a:spcPts val="0"/>
                        </a:spcAft>
                      </a:pPr>
                      <a:r>
                        <a:rPr lang="en-US" sz="950" dirty="0">
                          <a:solidFill>
                            <a:schemeClr val="tx2"/>
                          </a:solidFill>
                          <a:effectLst/>
                          <a:latin typeface="Verdana" panose="020B0604030504040204" pitchFamily="34" charset="0"/>
                          <a:ea typeface="Verdana" panose="020B0604030504040204" pitchFamily="34" charset="0"/>
                          <a:cs typeface="Verdana" panose="020B0604030504040204" pitchFamily="34" charset="0"/>
                        </a:rPr>
                        <a:t>      environments and thermal </a:t>
                      </a:r>
                    </a:p>
                    <a:p>
                      <a:pPr algn="l">
                        <a:spcAft>
                          <a:spcPts val="0"/>
                        </a:spcAft>
                      </a:pPr>
                      <a:r>
                        <a:rPr lang="en-US" sz="950" dirty="0">
                          <a:solidFill>
                            <a:schemeClr val="tx2"/>
                          </a:solidFill>
                          <a:effectLst/>
                          <a:latin typeface="Verdana" panose="020B0604030504040204" pitchFamily="34" charset="0"/>
                          <a:ea typeface="Verdana" panose="020B0604030504040204" pitchFamily="34" charset="0"/>
                          <a:cs typeface="Verdana" panose="020B0604030504040204" pitchFamily="34" charset="0"/>
                        </a:rPr>
                        <a:t>      injuries</a:t>
                      </a:r>
                    </a:p>
                    <a:p>
                      <a:pPr algn="l">
                        <a:spcAft>
                          <a:spcPts val="0"/>
                        </a:spcAft>
                      </a:pPr>
                      <a:endParaRPr lang="en-US" sz="950" dirty="0">
                        <a:solidFill>
                          <a:schemeClr val="tx2"/>
                        </a:solidFill>
                        <a:effectLst/>
                        <a:latin typeface="Verdana" panose="020B0604030504040204" pitchFamily="34" charset="0"/>
                        <a:ea typeface="Verdana" panose="020B0604030504040204" pitchFamily="34" charset="0"/>
                        <a:cs typeface="Verdana" panose="020B0604030504040204" pitchFamily="34" charset="0"/>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en-US" sz="950" dirty="0">
                          <a:solidFill>
                            <a:schemeClr val="tx2"/>
                          </a:solidFill>
                          <a:effectLst/>
                          <a:latin typeface="Verdana" panose="020B0604030504040204" pitchFamily="34" charset="0"/>
                          <a:ea typeface="Verdana" panose="020B0604030504040204" pitchFamily="34" charset="0"/>
                          <a:cs typeface="Verdana" panose="020B0604030504040204" pitchFamily="34" charset="0"/>
                        </a:rPr>
                        <a:t>6.2</a:t>
                      </a:r>
                      <a:r>
                        <a:rPr lang="en-US" sz="950" baseline="0" dirty="0">
                          <a:solidFill>
                            <a:schemeClr val="tx2"/>
                          </a:solidFill>
                          <a:effectLst/>
                          <a:latin typeface="Verdana" panose="020B0604030504040204" pitchFamily="34" charset="0"/>
                          <a:ea typeface="Verdana" panose="020B0604030504040204" pitchFamily="34" charset="0"/>
                          <a:cs typeface="Verdana" panose="020B0604030504040204" pitchFamily="34" charset="0"/>
                        </a:rPr>
                        <a:t> </a:t>
                      </a:r>
                      <a:r>
                        <a:rPr lang="en-US" sz="950" dirty="0">
                          <a:solidFill>
                            <a:schemeClr val="tx2"/>
                          </a:solidFill>
                          <a:effectLst/>
                          <a:latin typeface="Verdana" panose="020B0604030504040204" pitchFamily="34" charset="0"/>
                          <a:ea typeface="Verdana" panose="020B0604030504040204" pitchFamily="34" charset="0"/>
                          <a:cs typeface="Verdana" panose="020B0604030504040204" pitchFamily="34" charset="0"/>
                        </a:rPr>
                        <a:t>Doping in sports and the </a:t>
                      </a:r>
                    </a:p>
                    <a:p>
                      <a:pPr marL="0" marR="0" lvl="0" indent="0" algn="l" defTabSz="457200" rtl="0" eaLnBrk="1" fontAlgn="auto" latinLnBrk="0" hangingPunct="1">
                        <a:lnSpc>
                          <a:spcPct val="100000"/>
                        </a:lnSpc>
                        <a:spcBef>
                          <a:spcPts val="0"/>
                        </a:spcBef>
                        <a:spcAft>
                          <a:spcPts val="0"/>
                        </a:spcAft>
                        <a:buClrTx/>
                        <a:buSzTx/>
                        <a:buFontTx/>
                        <a:buNone/>
                        <a:tabLst/>
                        <a:defRPr/>
                      </a:pPr>
                      <a:r>
                        <a:rPr lang="en-US" sz="950" dirty="0">
                          <a:solidFill>
                            <a:schemeClr val="tx2"/>
                          </a:solidFill>
                          <a:effectLst/>
                          <a:latin typeface="Verdana" panose="020B0604030504040204" pitchFamily="34" charset="0"/>
                          <a:ea typeface="Verdana" panose="020B0604030504040204" pitchFamily="34" charset="0"/>
                          <a:cs typeface="Verdana" panose="020B0604030504040204" pitchFamily="34" charset="0"/>
                        </a:rPr>
                        <a:t>      WADA code</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SG" sz="950" dirty="0">
                        <a:solidFill>
                          <a:schemeClr val="tx2"/>
                        </a:solidFill>
                        <a:effectLst/>
                        <a:latin typeface="Verdana" panose="020B0604030504040204" pitchFamily="34" charset="0"/>
                        <a:ea typeface="Verdana" panose="020B0604030504040204" pitchFamily="34" charset="0"/>
                        <a:cs typeface="Verdana" panose="020B0604030504040204" pitchFamily="34" charset="0"/>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en-US" sz="950" dirty="0">
                          <a:solidFill>
                            <a:schemeClr val="tx2"/>
                          </a:solidFill>
                          <a:effectLst/>
                          <a:latin typeface="Verdana" panose="020B0604030504040204" pitchFamily="34" charset="0"/>
                          <a:ea typeface="Verdana" panose="020B0604030504040204" pitchFamily="34" charset="0"/>
                          <a:cs typeface="Verdana" panose="020B0604030504040204" pitchFamily="34" charset="0"/>
                        </a:rPr>
                        <a:t>6.3</a:t>
                      </a:r>
                      <a:r>
                        <a:rPr lang="en-US" sz="950" baseline="0" dirty="0">
                          <a:solidFill>
                            <a:schemeClr val="tx2"/>
                          </a:solidFill>
                          <a:effectLst/>
                          <a:latin typeface="Verdana" panose="020B0604030504040204" pitchFamily="34" charset="0"/>
                          <a:ea typeface="Verdana" panose="020B0604030504040204" pitchFamily="34" charset="0"/>
                          <a:cs typeface="Verdana" panose="020B0604030504040204" pitchFamily="34" charset="0"/>
                        </a:rPr>
                        <a:t> </a:t>
                      </a:r>
                      <a:r>
                        <a:rPr lang="en-US" sz="950" dirty="0">
                          <a:solidFill>
                            <a:schemeClr val="tx2"/>
                          </a:solidFill>
                          <a:effectLst/>
                          <a:latin typeface="Verdana" panose="020B0604030504040204" pitchFamily="34" charset="0"/>
                          <a:ea typeface="Verdana" panose="020B0604030504040204" pitchFamily="34" charset="0"/>
                          <a:cs typeface="Verdana" panose="020B0604030504040204" pitchFamily="34" charset="0"/>
                        </a:rPr>
                        <a:t>Principles of sports </a:t>
                      </a:r>
                    </a:p>
                    <a:p>
                      <a:pPr marL="0" marR="0" lvl="0" indent="0" algn="l" defTabSz="457200" rtl="0" eaLnBrk="1" fontAlgn="auto" latinLnBrk="0" hangingPunct="1">
                        <a:lnSpc>
                          <a:spcPct val="100000"/>
                        </a:lnSpc>
                        <a:spcBef>
                          <a:spcPts val="0"/>
                        </a:spcBef>
                        <a:spcAft>
                          <a:spcPts val="0"/>
                        </a:spcAft>
                        <a:buClrTx/>
                        <a:buSzTx/>
                        <a:buFontTx/>
                        <a:buNone/>
                        <a:tabLst/>
                        <a:defRPr/>
                      </a:pPr>
                      <a:r>
                        <a:rPr lang="en-US" sz="950" dirty="0">
                          <a:solidFill>
                            <a:schemeClr val="tx2"/>
                          </a:solidFill>
                          <a:effectLst/>
                          <a:latin typeface="Verdana" panose="020B0604030504040204" pitchFamily="34" charset="0"/>
                          <a:ea typeface="Verdana" panose="020B0604030504040204" pitchFamily="34" charset="0"/>
                          <a:cs typeface="Verdana" panose="020B0604030504040204" pitchFamily="34" charset="0"/>
                        </a:rPr>
                        <a:t>      nutrition</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SG" sz="950" dirty="0">
                        <a:solidFill>
                          <a:schemeClr val="tx2"/>
                        </a:solidFill>
                        <a:effectLst/>
                        <a:latin typeface="Verdana" panose="020B0604030504040204" pitchFamily="34" charset="0"/>
                        <a:ea typeface="Verdana" panose="020B0604030504040204" pitchFamily="34" charset="0"/>
                        <a:cs typeface="Verdana" panose="020B0604030504040204" pitchFamily="34" charset="0"/>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en-US" sz="950" dirty="0">
                          <a:solidFill>
                            <a:schemeClr val="tx2"/>
                          </a:solidFill>
                          <a:effectLst/>
                          <a:latin typeface="Verdana" panose="020B0604030504040204" pitchFamily="34" charset="0"/>
                          <a:ea typeface="Verdana" panose="020B0604030504040204" pitchFamily="34" charset="0"/>
                          <a:cs typeface="Verdana" panose="020B0604030504040204" pitchFamily="34" charset="0"/>
                        </a:rPr>
                        <a:t>6.4</a:t>
                      </a:r>
                      <a:r>
                        <a:rPr lang="en-US" sz="950" baseline="0" dirty="0">
                          <a:solidFill>
                            <a:schemeClr val="tx2"/>
                          </a:solidFill>
                          <a:effectLst/>
                          <a:latin typeface="Verdana" panose="020B0604030504040204" pitchFamily="34" charset="0"/>
                          <a:ea typeface="Verdana" panose="020B0604030504040204" pitchFamily="34" charset="0"/>
                          <a:cs typeface="Verdana" panose="020B0604030504040204" pitchFamily="34" charset="0"/>
                        </a:rPr>
                        <a:t> </a:t>
                      </a:r>
                      <a:r>
                        <a:rPr lang="en-US" sz="950" dirty="0">
                          <a:solidFill>
                            <a:schemeClr val="tx2"/>
                          </a:solidFill>
                          <a:effectLst/>
                          <a:latin typeface="Verdana" panose="020B0604030504040204" pitchFamily="34" charset="0"/>
                          <a:ea typeface="Verdana" panose="020B0604030504040204" pitchFamily="34" charset="0"/>
                          <a:cs typeface="Verdana" panose="020B0604030504040204" pitchFamily="34" charset="0"/>
                        </a:rPr>
                        <a:t>Travelling with a team and </a:t>
                      </a:r>
                    </a:p>
                    <a:p>
                      <a:pPr marL="0" marR="0" lvl="0" indent="0" algn="l" defTabSz="457200" rtl="0" eaLnBrk="1" fontAlgn="auto" latinLnBrk="0" hangingPunct="1">
                        <a:lnSpc>
                          <a:spcPct val="100000"/>
                        </a:lnSpc>
                        <a:spcBef>
                          <a:spcPts val="0"/>
                        </a:spcBef>
                        <a:spcAft>
                          <a:spcPts val="0"/>
                        </a:spcAft>
                        <a:buClrTx/>
                        <a:buSzTx/>
                        <a:buFontTx/>
                        <a:buNone/>
                        <a:tabLst/>
                        <a:defRPr/>
                      </a:pPr>
                      <a:r>
                        <a:rPr lang="en-US" sz="950" dirty="0">
                          <a:solidFill>
                            <a:schemeClr val="tx2"/>
                          </a:solidFill>
                          <a:effectLst/>
                          <a:latin typeface="Verdana" panose="020B0604030504040204" pitchFamily="34" charset="0"/>
                          <a:ea typeface="Verdana" panose="020B0604030504040204" pitchFamily="34" charset="0"/>
                          <a:cs typeface="Verdana" panose="020B0604030504040204" pitchFamily="34" charset="0"/>
                        </a:rPr>
                        <a:t>      event medical cover</a:t>
                      </a:r>
                      <a:endParaRPr lang="en-SG" sz="950" dirty="0">
                        <a:solidFill>
                          <a:schemeClr val="tx2"/>
                        </a:solidFill>
                        <a:effectLst/>
                        <a:latin typeface="Verdana" panose="020B0604030504040204" pitchFamily="34" charset="0"/>
                        <a:ea typeface="Verdana" panose="020B0604030504040204" pitchFamily="34" charset="0"/>
                        <a:cs typeface="Verdana" panose="020B0604030504040204" pitchFamily="34" charset="0"/>
                      </a:endParaRPr>
                    </a:p>
                  </a:txBody>
                  <a:tcPr marL="68580" marR="68580" marT="0" marB="0">
                    <a:lnL w="12700" cap="flat" cmpd="sng" algn="ctr">
                      <a:solidFill>
                        <a:srgbClr val="B2A1C7"/>
                      </a:solidFill>
                      <a:prstDash val="solid"/>
                      <a:round/>
                      <a:headEnd type="none" w="med" len="med"/>
                      <a:tailEnd type="none" w="med" len="med"/>
                    </a:lnL>
                    <a:lnR w="12700" cap="flat" cmpd="sng" algn="ctr">
                      <a:solidFill>
                        <a:srgbClr val="B2A1C7"/>
                      </a:solidFill>
                      <a:prstDash val="solid"/>
                      <a:round/>
                      <a:headEnd type="none" w="med" len="med"/>
                      <a:tailEnd type="none" w="med" len="med"/>
                    </a:lnR>
                    <a:lnT w="12700" cap="flat" cmpd="sng" algn="ctr">
                      <a:solidFill>
                        <a:srgbClr val="B2A1C7"/>
                      </a:solidFill>
                      <a:prstDash val="solid"/>
                      <a:round/>
                      <a:headEnd type="none" w="med" len="med"/>
                      <a:tailEnd type="none" w="med" len="med"/>
                    </a:lnT>
                    <a:lnB w="12700" cap="flat" cmpd="sng" algn="ctr">
                      <a:solidFill>
                        <a:srgbClr val="B2A1C7"/>
                      </a:solidFill>
                      <a:prstDash val="solid"/>
                      <a:round/>
                      <a:headEnd type="none" w="med" len="med"/>
                      <a:tailEnd type="none" w="med" len="med"/>
                    </a:lnB>
                  </a:tcPr>
                </a:tc>
                <a:tc>
                  <a:txBody>
                    <a:bodyPr/>
                    <a:lstStyle/>
                    <a:p>
                      <a:pPr algn="l">
                        <a:spcAft>
                          <a:spcPts val="0"/>
                        </a:spcAft>
                      </a:pPr>
                      <a:r>
                        <a:rPr lang="en-SG" sz="950" dirty="0">
                          <a:solidFill>
                            <a:schemeClr val="tx2"/>
                          </a:solidFill>
                          <a:effectLst/>
                          <a:latin typeface="Verdana" panose="020B0604030504040204" pitchFamily="34" charset="0"/>
                          <a:ea typeface="Verdana" panose="020B0604030504040204" pitchFamily="34" charset="0"/>
                          <a:cs typeface="Verdana" panose="020B0604030504040204" pitchFamily="34" charset="0"/>
                        </a:rPr>
                        <a:t>Covers the effects of exercise in extreme environments as well the rules and regulations in the WADA code.  The relationship between nutrition and athletic performance, as well as the administrative aspects of providing medical cover for a sporting event or team are also included.</a:t>
                      </a:r>
                    </a:p>
                  </a:txBody>
                  <a:tcPr marL="68580" marR="68580" marT="0" marB="0">
                    <a:lnL w="12700" cap="flat" cmpd="sng" algn="ctr">
                      <a:solidFill>
                        <a:srgbClr val="B2A1C7"/>
                      </a:solidFill>
                      <a:prstDash val="solid"/>
                      <a:round/>
                      <a:headEnd type="none" w="med" len="med"/>
                      <a:tailEnd type="none" w="med" len="med"/>
                    </a:lnL>
                    <a:lnR w="12700" cap="flat" cmpd="sng" algn="ctr">
                      <a:solidFill>
                        <a:srgbClr val="B2A1C7"/>
                      </a:solidFill>
                      <a:prstDash val="solid"/>
                      <a:round/>
                      <a:headEnd type="none" w="med" len="med"/>
                      <a:tailEnd type="none" w="med" len="med"/>
                    </a:lnR>
                    <a:lnT w="12700" cap="flat" cmpd="sng" algn="ctr">
                      <a:solidFill>
                        <a:srgbClr val="B2A1C7"/>
                      </a:solidFill>
                      <a:prstDash val="solid"/>
                      <a:round/>
                      <a:headEnd type="none" w="med" len="med"/>
                      <a:tailEnd type="none" w="med" len="med"/>
                    </a:lnT>
                    <a:lnB w="12700" cap="flat" cmpd="sng" algn="ctr">
                      <a:solidFill>
                        <a:srgbClr val="B2A1C7"/>
                      </a:solidFill>
                      <a:prstDash val="solid"/>
                      <a:round/>
                      <a:headEnd type="none" w="med" len="med"/>
                      <a:tailEnd type="none" w="med" len="med"/>
                    </a:lnB>
                  </a:tcPr>
                </a:tc>
                <a:tc>
                  <a:txBody>
                    <a:bodyPr/>
                    <a:lstStyle/>
                    <a:p>
                      <a:pPr marL="285750" lvl="0" indent="-285750">
                        <a:buFont typeface="+mj-lt"/>
                        <a:buAutoNum type="romanLcPeriod"/>
                      </a:pPr>
                      <a:r>
                        <a:rPr lang="en-US" sz="950" kern="1200" dirty="0">
                          <a:solidFill>
                            <a:schemeClr val="tx2"/>
                          </a:solidFill>
                          <a:effectLst/>
                          <a:latin typeface="Verdana" panose="020B0604030504040204" pitchFamily="34" charset="0"/>
                          <a:ea typeface="Verdana" panose="020B0604030504040204" pitchFamily="34" charset="0"/>
                          <a:cs typeface="Verdana" panose="020B0604030504040204" pitchFamily="34" charset="0"/>
                        </a:rPr>
                        <a:t>Sports performance in cold and hot environments</a:t>
                      </a:r>
                    </a:p>
                    <a:p>
                      <a:pPr marL="285750" lvl="0" indent="-285750">
                        <a:buFont typeface="+mj-lt"/>
                        <a:buAutoNum type="romanLcPeriod"/>
                      </a:pPr>
                      <a:endParaRPr lang="en-US" sz="950" kern="1200" dirty="0">
                        <a:solidFill>
                          <a:schemeClr val="tx2"/>
                        </a:solidFill>
                        <a:effectLst/>
                        <a:latin typeface="Verdana" panose="020B0604030504040204" pitchFamily="34" charset="0"/>
                        <a:ea typeface="Verdana" panose="020B0604030504040204" pitchFamily="34" charset="0"/>
                        <a:cs typeface="Verdana" panose="020B0604030504040204" pitchFamily="34" charset="0"/>
                      </a:endParaRPr>
                    </a:p>
                    <a:p>
                      <a:pPr marL="285750" lvl="0" indent="-285750">
                        <a:buFont typeface="+mj-lt"/>
                        <a:buAutoNum type="romanLcPeriod"/>
                      </a:pPr>
                      <a:r>
                        <a:rPr lang="en-US" sz="950" kern="1200" dirty="0">
                          <a:solidFill>
                            <a:schemeClr val="tx2"/>
                          </a:solidFill>
                          <a:effectLst/>
                          <a:latin typeface="Verdana" panose="020B0604030504040204" pitchFamily="34" charset="0"/>
                          <a:ea typeface="Verdana" panose="020B0604030504040204" pitchFamily="34" charset="0"/>
                          <a:cs typeface="Verdana" panose="020B0604030504040204" pitchFamily="34" charset="0"/>
                        </a:rPr>
                        <a:t>Regulations on drug use, drug testing and exemptions</a:t>
                      </a:r>
                    </a:p>
                    <a:p>
                      <a:pPr marL="285750" lvl="0" indent="-285750">
                        <a:buFont typeface="+mj-lt"/>
                        <a:buAutoNum type="romanLcPeriod"/>
                      </a:pPr>
                      <a:endParaRPr lang="en-SG" sz="950" kern="1200" dirty="0">
                        <a:solidFill>
                          <a:schemeClr val="tx2"/>
                        </a:solidFill>
                        <a:effectLst/>
                        <a:latin typeface="Verdana" panose="020B0604030504040204" pitchFamily="34" charset="0"/>
                        <a:ea typeface="Verdana" panose="020B0604030504040204" pitchFamily="34" charset="0"/>
                        <a:cs typeface="Verdana" panose="020B0604030504040204" pitchFamily="34" charset="0"/>
                      </a:endParaRPr>
                    </a:p>
                    <a:p>
                      <a:pPr marL="285750" lvl="0" indent="-285750">
                        <a:buFont typeface="+mj-lt"/>
                        <a:buAutoNum type="romanLcPeriod"/>
                      </a:pPr>
                      <a:r>
                        <a:rPr lang="en-US" sz="950" kern="1200" dirty="0">
                          <a:solidFill>
                            <a:schemeClr val="tx2"/>
                          </a:solidFill>
                          <a:effectLst/>
                          <a:latin typeface="Verdana" panose="020B0604030504040204" pitchFamily="34" charset="0"/>
                          <a:ea typeface="Verdana" panose="020B0604030504040204" pitchFamily="34" charset="0"/>
                          <a:cs typeface="Verdana" panose="020B0604030504040204" pitchFamily="34" charset="0"/>
                        </a:rPr>
                        <a:t>Nutrition and hydration considerations at different phases of training and performance</a:t>
                      </a:r>
                    </a:p>
                    <a:p>
                      <a:pPr marL="285750" lvl="0" indent="-285750">
                        <a:buFont typeface="+mj-lt"/>
                        <a:buAutoNum type="romanLcPeriod"/>
                      </a:pPr>
                      <a:endParaRPr lang="en-SG" sz="950" kern="1200" dirty="0">
                        <a:solidFill>
                          <a:schemeClr val="tx2"/>
                        </a:solidFill>
                        <a:effectLst/>
                        <a:latin typeface="Verdana" panose="020B0604030504040204" pitchFamily="34" charset="0"/>
                        <a:ea typeface="Verdana" panose="020B0604030504040204" pitchFamily="34" charset="0"/>
                        <a:cs typeface="Verdana" panose="020B0604030504040204" pitchFamily="34" charset="0"/>
                      </a:endParaRPr>
                    </a:p>
                    <a:p>
                      <a:pPr marL="285750" lvl="0" indent="-285750">
                        <a:buFont typeface="+mj-lt"/>
                        <a:buAutoNum type="romanLcPeriod"/>
                      </a:pPr>
                      <a:r>
                        <a:rPr lang="en-US" sz="950" kern="1200" dirty="0">
                          <a:solidFill>
                            <a:schemeClr val="tx2"/>
                          </a:solidFill>
                          <a:effectLst/>
                          <a:latin typeface="Verdana" panose="020B0604030504040204" pitchFamily="34" charset="0"/>
                          <a:ea typeface="Verdana" panose="020B0604030504040204" pitchFamily="34" charset="0"/>
                          <a:cs typeface="Verdana" panose="020B0604030504040204" pitchFamily="34" charset="0"/>
                        </a:rPr>
                        <a:t>Requirements for providing safe and effective on-site medical cover</a:t>
                      </a:r>
                    </a:p>
                    <a:p>
                      <a:pPr marL="285750" lvl="0" indent="-285750">
                        <a:buFont typeface="+mj-lt"/>
                        <a:buAutoNum type="romanLcPeriod"/>
                      </a:pPr>
                      <a:endParaRPr lang="en-SG" sz="950" kern="1200" dirty="0">
                        <a:solidFill>
                          <a:schemeClr val="tx2"/>
                        </a:solidFill>
                        <a:effectLst/>
                        <a:latin typeface="Verdana" panose="020B0604030504040204" pitchFamily="34" charset="0"/>
                        <a:ea typeface="Verdana" panose="020B0604030504040204" pitchFamily="34" charset="0"/>
                        <a:cs typeface="Verdana" panose="020B0604030504040204" pitchFamily="34" charset="0"/>
                      </a:endParaRPr>
                    </a:p>
                  </a:txBody>
                  <a:tcPr marL="68580" marR="68580" marT="0" marB="0">
                    <a:lnL w="12700" cap="flat" cmpd="sng" algn="ctr">
                      <a:solidFill>
                        <a:srgbClr val="B2A1C7"/>
                      </a:solidFill>
                      <a:prstDash val="solid"/>
                      <a:round/>
                      <a:headEnd type="none" w="med" len="med"/>
                      <a:tailEnd type="none" w="med" len="med"/>
                    </a:lnL>
                    <a:lnR w="12700" cap="flat" cmpd="sng" algn="ctr">
                      <a:solidFill>
                        <a:srgbClr val="B2A1C7"/>
                      </a:solidFill>
                      <a:prstDash val="solid"/>
                      <a:round/>
                      <a:headEnd type="none" w="med" len="med"/>
                      <a:tailEnd type="none" w="med" len="med"/>
                    </a:lnR>
                    <a:lnT w="12700" cap="flat" cmpd="sng" algn="ctr">
                      <a:solidFill>
                        <a:srgbClr val="B2A1C7"/>
                      </a:solidFill>
                      <a:prstDash val="solid"/>
                      <a:round/>
                      <a:headEnd type="none" w="med" len="med"/>
                      <a:tailEnd type="none" w="med" len="med"/>
                    </a:lnT>
                    <a:lnB w="12700" cap="flat" cmpd="sng" algn="ctr">
                      <a:solidFill>
                        <a:srgbClr val="B2A1C7"/>
                      </a:solidFill>
                      <a:prstDash val="solid"/>
                      <a:round/>
                      <a:headEnd type="none" w="med" len="med"/>
                      <a:tailEnd type="none" w="med" len="med"/>
                    </a:lnB>
                  </a:tcPr>
                </a:tc>
                <a:extLst>
                  <a:ext uri="{0D108BD9-81ED-4DB2-BD59-A6C34878D82A}">
                    <a16:rowId xmlns:a16="http://schemas.microsoft.com/office/drawing/2014/main" val="189118791"/>
                  </a:ext>
                </a:extLst>
              </a:tr>
            </a:tbl>
          </a:graphicData>
        </a:graphic>
      </p:graphicFrame>
    </p:spTree>
    <p:extLst>
      <p:ext uri="{BB962C8B-B14F-4D97-AF65-F5344CB8AC3E}">
        <p14:creationId xmlns:p14="http://schemas.microsoft.com/office/powerpoint/2010/main" val="19318306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236303" y="1736"/>
            <a:ext cx="5767754" cy="1902103"/>
          </a:xfrm>
        </p:spPr>
        <p:txBody>
          <a:bodyPr>
            <a:normAutofit/>
          </a:bodyPr>
          <a:lstStyle/>
          <a:p>
            <a:r>
              <a:rPr lang="en-SG" sz="2000" dirty="0">
                <a:solidFill>
                  <a:srgbClr val="6C4F81"/>
                </a:solidFill>
              </a:rPr>
              <a:t>GRADUATE DIPLOMA IN SPORTS MEDICINE (GDSM) PROGRAMME SYLLABUS WITH OBJECTIVES</a:t>
            </a:r>
            <a:endParaRPr lang="en-US" sz="2000" dirty="0"/>
          </a:p>
        </p:txBody>
      </p:sp>
      <p:graphicFrame>
        <p:nvGraphicFramePr>
          <p:cNvPr id="4" name="Table 3"/>
          <p:cNvGraphicFramePr>
            <a:graphicFrameLocks noGrp="1"/>
          </p:cNvGraphicFramePr>
          <p:nvPr>
            <p:extLst>
              <p:ext uri="{D42A27DB-BD31-4B8C-83A1-F6EECF244321}">
                <p14:modId xmlns:p14="http://schemas.microsoft.com/office/powerpoint/2010/main" val="493772854"/>
              </p:ext>
            </p:extLst>
          </p:nvPr>
        </p:nvGraphicFramePr>
        <p:xfrm>
          <a:off x="298938" y="1884757"/>
          <a:ext cx="8581294" cy="4536287"/>
        </p:xfrm>
        <a:graphic>
          <a:graphicData uri="http://schemas.openxmlformats.org/drawingml/2006/table">
            <a:tbl>
              <a:tblPr firstRow="1" firstCol="1" bandRow="1"/>
              <a:tblGrid>
                <a:gridCol w="396121">
                  <a:extLst>
                    <a:ext uri="{9D8B030D-6E8A-4147-A177-3AD203B41FA5}">
                      <a16:colId xmlns:a16="http://schemas.microsoft.com/office/drawing/2014/main" val="2286655418"/>
                    </a:ext>
                  </a:extLst>
                </a:gridCol>
                <a:gridCol w="1724291">
                  <a:extLst>
                    <a:ext uri="{9D8B030D-6E8A-4147-A177-3AD203B41FA5}">
                      <a16:colId xmlns:a16="http://schemas.microsoft.com/office/drawing/2014/main" val="1737811969"/>
                    </a:ext>
                  </a:extLst>
                </a:gridCol>
                <a:gridCol w="1781175">
                  <a:extLst>
                    <a:ext uri="{9D8B030D-6E8A-4147-A177-3AD203B41FA5}">
                      <a16:colId xmlns:a16="http://schemas.microsoft.com/office/drawing/2014/main" val="3767820253"/>
                    </a:ext>
                  </a:extLst>
                </a:gridCol>
                <a:gridCol w="2524125">
                  <a:extLst>
                    <a:ext uri="{9D8B030D-6E8A-4147-A177-3AD203B41FA5}">
                      <a16:colId xmlns:a16="http://schemas.microsoft.com/office/drawing/2014/main" val="1762857827"/>
                    </a:ext>
                  </a:extLst>
                </a:gridCol>
                <a:gridCol w="2155582">
                  <a:extLst>
                    <a:ext uri="{9D8B030D-6E8A-4147-A177-3AD203B41FA5}">
                      <a16:colId xmlns:a16="http://schemas.microsoft.com/office/drawing/2014/main" val="320072753"/>
                    </a:ext>
                  </a:extLst>
                </a:gridCol>
              </a:tblGrid>
              <a:tr h="232677">
                <a:tc>
                  <a:txBody>
                    <a:bodyPr/>
                    <a:lstStyle/>
                    <a:p>
                      <a:pPr algn="ctr">
                        <a:spcBef>
                          <a:spcPts val="200"/>
                        </a:spcBef>
                        <a:spcAft>
                          <a:spcPts val="0"/>
                        </a:spcAft>
                      </a:pPr>
                      <a:r>
                        <a:rPr lang="en-SG" sz="950" b="1" dirty="0">
                          <a:solidFill>
                            <a:schemeClr val="tx2"/>
                          </a:solidFill>
                          <a:effectLst/>
                          <a:latin typeface="Verdana" panose="020B0604030504040204" pitchFamily="34" charset="0"/>
                          <a:ea typeface="Verdana" panose="020B0604030504040204" pitchFamily="34" charset="0"/>
                          <a:cs typeface="Verdana" panose="020B0604030504040204" pitchFamily="34" charset="0"/>
                        </a:rPr>
                        <a:t>NO</a:t>
                      </a:r>
                    </a:p>
                  </a:txBody>
                  <a:tcPr marL="68580" marR="68580" marT="0" marB="0">
                    <a:lnL w="12700" cap="flat" cmpd="sng" algn="ctr">
                      <a:solidFill>
                        <a:srgbClr val="B2A1C7"/>
                      </a:solidFill>
                      <a:prstDash val="solid"/>
                      <a:round/>
                      <a:headEnd type="none" w="med" len="med"/>
                      <a:tailEnd type="none" w="med" len="med"/>
                    </a:lnL>
                    <a:lnR w="12700" cap="flat" cmpd="sng" algn="ctr">
                      <a:solidFill>
                        <a:srgbClr val="B2A1C7"/>
                      </a:solidFill>
                      <a:prstDash val="solid"/>
                      <a:round/>
                      <a:headEnd type="none" w="med" len="med"/>
                      <a:tailEnd type="none" w="med" len="med"/>
                    </a:lnR>
                    <a:lnT w="12700" cap="flat" cmpd="sng" algn="ctr">
                      <a:solidFill>
                        <a:srgbClr val="B2A1C7"/>
                      </a:solidFill>
                      <a:prstDash val="solid"/>
                      <a:round/>
                      <a:headEnd type="none" w="med" len="med"/>
                      <a:tailEnd type="none" w="med" len="med"/>
                    </a:lnT>
                    <a:lnB w="19050" cap="flat" cmpd="sng" algn="ctr">
                      <a:solidFill>
                        <a:srgbClr val="B2A1C7"/>
                      </a:solidFill>
                      <a:prstDash val="solid"/>
                      <a:round/>
                      <a:headEnd type="none" w="med" len="med"/>
                      <a:tailEnd type="none" w="med" len="med"/>
                    </a:lnB>
                  </a:tcPr>
                </a:tc>
                <a:tc>
                  <a:txBody>
                    <a:bodyPr/>
                    <a:lstStyle/>
                    <a:p>
                      <a:pPr algn="ctr">
                        <a:spcBef>
                          <a:spcPts val="200"/>
                        </a:spcBef>
                        <a:spcAft>
                          <a:spcPts val="0"/>
                        </a:spcAft>
                      </a:pPr>
                      <a:r>
                        <a:rPr lang="en-SG" sz="950" b="1" dirty="0">
                          <a:solidFill>
                            <a:schemeClr val="tx2"/>
                          </a:solidFill>
                          <a:effectLst/>
                          <a:latin typeface="Verdana" panose="020B0604030504040204" pitchFamily="34" charset="0"/>
                          <a:ea typeface="Verdana" panose="020B0604030504040204" pitchFamily="34" charset="0"/>
                          <a:cs typeface="Verdana" panose="020B0604030504040204" pitchFamily="34" charset="0"/>
                        </a:rPr>
                        <a:t>MODULE</a:t>
                      </a:r>
                    </a:p>
                  </a:txBody>
                  <a:tcPr marL="68580" marR="68580" marT="0" marB="0">
                    <a:lnL w="12700" cap="flat" cmpd="sng" algn="ctr">
                      <a:solidFill>
                        <a:srgbClr val="B2A1C7"/>
                      </a:solidFill>
                      <a:prstDash val="solid"/>
                      <a:round/>
                      <a:headEnd type="none" w="med" len="med"/>
                      <a:tailEnd type="none" w="med" len="med"/>
                    </a:lnL>
                    <a:lnR w="12700" cap="flat" cmpd="sng" algn="ctr">
                      <a:solidFill>
                        <a:srgbClr val="B2A1C7"/>
                      </a:solidFill>
                      <a:prstDash val="solid"/>
                      <a:round/>
                      <a:headEnd type="none" w="med" len="med"/>
                      <a:tailEnd type="none" w="med" len="med"/>
                    </a:lnR>
                    <a:lnT w="12700" cap="flat" cmpd="sng" algn="ctr">
                      <a:solidFill>
                        <a:srgbClr val="B2A1C7"/>
                      </a:solidFill>
                      <a:prstDash val="solid"/>
                      <a:round/>
                      <a:headEnd type="none" w="med" len="med"/>
                      <a:tailEnd type="none" w="med" len="med"/>
                    </a:lnT>
                    <a:lnB w="19050" cap="flat" cmpd="sng" algn="ctr">
                      <a:solidFill>
                        <a:srgbClr val="B2A1C7"/>
                      </a:solidFill>
                      <a:prstDash val="solid"/>
                      <a:round/>
                      <a:headEnd type="none" w="med" len="med"/>
                      <a:tailEnd type="none" w="med" len="med"/>
                    </a:lnB>
                  </a:tcPr>
                </a:tc>
                <a:tc>
                  <a:txBody>
                    <a:bodyPr/>
                    <a:lstStyle/>
                    <a:p>
                      <a:pPr marL="0" marR="0" lvl="0" indent="0" algn="ctr" defTabSz="457200" rtl="0" eaLnBrk="1" fontAlgn="auto" latinLnBrk="0" hangingPunct="1">
                        <a:lnSpc>
                          <a:spcPct val="100000"/>
                        </a:lnSpc>
                        <a:spcBef>
                          <a:spcPts val="200"/>
                        </a:spcBef>
                        <a:spcAft>
                          <a:spcPts val="0"/>
                        </a:spcAft>
                        <a:buClrTx/>
                        <a:buSzTx/>
                        <a:buFontTx/>
                        <a:buNone/>
                        <a:tabLst/>
                        <a:defRPr/>
                      </a:pPr>
                      <a:r>
                        <a:rPr lang="en-SG" sz="950" b="1" dirty="0">
                          <a:solidFill>
                            <a:schemeClr val="tx2"/>
                          </a:solidFill>
                          <a:effectLst/>
                          <a:latin typeface="Verdana" panose="020B0604030504040204" pitchFamily="34" charset="0"/>
                          <a:ea typeface="Verdana" panose="020B0604030504040204" pitchFamily="34" charset="0"/>
                          <a:cs typeface="Verdana" panose="020B0604030504040204" pitchFamily="34" charset="0"/>
                        </a:rPr>
                        <a:t>COURSE</a:t>
                      </a:r>
                      <a:r>
                        <a:rPr lang="en-SG" sz="950" b="1" baseline="0" dirty="0">
                          <a:solidFill>
                            <a:schemeClr val="tx2"/>
                          </a:solidFill>
                          <a:effectLst/>
                          <a:latin typeface="Verdana" panose="020B0604030504040204" pitchFamily="34" charset="0"/>
                          <a:ea typeface="Verdana" panose="020B0604030504040204" pitchFamily="34" charset="0"/>
                          <a:cs typeface="Verdana" panose="020B0604030504040204" pitchFamily="34" charset="0"/>
                        </a:rPr>
                        <a:t> COMPONENT</a:t>
                      </a:r>
                      <a:endParaRPr lang="en-SG" sz="950" b="1" dirty="0">
                        <a:solidFill>
                          <a:schemeClr val="tx2"/>
                        </a:solidFill>
                        <a:effectLst/>
                        <a:latin typeface="Verdana" panose="020B0604030504040204" pitchFamily="34" charset="0"/>
                        <a:ea typeface="Verdana" panose="020B0604030504040204" pitchFamily="34" charset="0"/>
                        <a:cs typeface="Verdana" panose="020B0604030504040204" pitchFamily="34" charset="0"/>
                      </a:endParaRPr>
                    </a:p>
                  </a:txBody>
                  <a:tcPr marL="68580" marR="68580" marT="0" marB="0">
                    <a:lnL w="12700" cap="flat" cmpd="sng" algn="ctr">
                      <a:solidFill>
                        <a:srgbClr val="B2A1C7"/>
                      </a:solidFill>
                      <a:prstDash val="solid"/>
                      <a:round/>
                      <a:headEnd type="none" w="med" len="med"/>
                      <a:tailEnd type="none" w="med" len="med"/>
                    </a:lnL>
                    <a:lnR w="12700" cap="flat" cmpd="sng" algn="ctr">
                      <a:solidFill>
                        <a:srgbClr val="B2A1C7"/>
                      </a:solidFill>
                      <a:prstDash val="solid"/>
                      <a:round/>
                      <a:headEnd type="none" w="med" len="med"/>
                      <a:tailEnd type="none" w="med" len="med"/>
                    </a:lnR>
                    <a:lnT w="12700" cap="flat" cmpd="sng" algn="ctr">
                      <a:solidFill>
                        <a:srgbClr val="B2A1C7"/>
                      </a:solidFill>
                      <a:prstDash val="solid"/>
                      <a:round/>
                      <a:headEnd type="none" w="med" len="med"/>
                      <a:tailEnd type="none" w="med" len="med"/>
                    </a:lnT>
                    <a:lnB w="19050" cap="flat" cmpd="sng" algn="ctr">
                      <a:solidFill>
                        <a:srgbClr val="B2A1C7"/>
                      </a:solidFill>
                      <a:prstDash val="solid"/>
                      <a:round/>
                      <a:headEnd type="none" w="med" len="med"/>
                      <a:tailEnd type="none" w="med" len="med"/>
                    </a:lnB>
                  </a:tcPr>
                </a:tc>
                <a:tc>
                  <a:txBody>
                    <a:bodyPr/>
                    <a:lstStyle/>
                    <a:p>
                      <a:pPr algn="ctr">
                        <a:spcBef>
                          <a:spcPts val="200"/>
                        </a:spcBef>
                        <a:spcAft>
                          <a:spcPts val="0"/>
                        </a:spcAft>
                      </a:pPr>
                      <a:r>
                        <a:rPr lang="en-SG" sz="950" b="1" dirty="0">
                          <a:solidFill>
                            <a:schemeClr val="tx2"/>
                          </a:solidFill>
                          <a:effectLst/>
                          <a:latin typeface="Verdana" panose="020B0604030504040204" pitchFamily="34" charset="0"/>
                          <a:ea typeface="Verdana" panose="020B0604030504040204" pitchFamily="34" charset="0"/>
                          <a:cs typeface="Verdana" panose="020B0604030504040204" pitchFamily="34" charset="0"/>
                        </a:rPr>
                        <a:t>DESCRIPTION</a:t>
                      </a:r>
                    </a:p>
                  </a:txBody>
                  <a:tcPr marL="68580" marR="68580" marT="0" marB="0">
                    <a:lnL w="12700" cap="flat" cmpd="sng" algn="ctr">
                      <a:solidFill>
                        <a:srgbClr val="B2A1C7"/>
                      </a:solidFill>
                      <a:prstDash val="solid"/>
                      <a:round/>
                      <a:headEnd type="none" w="med" len="med"/>
                      <a:tailEnd type="none" w="med" len="med"/>
                    </a:lnL>
                    <a:lnR w="12700" cap="flat" cmpd="sng" algn="ctr">
                      <a:solidFill>
                        <a:srgbClr val="B2A1C7"/>
                      </a:solidFill>
                      <a:prstDash val="solid"/>
                      <a:round/>
                      <a:headEnd type="none" w="med" len="med"/>
                      <a:tailEnd type="none" w="med" len="med"/>
                    </a:lnR>
                    <a:lnT w="12700" cap="flat" cmpd="sng" algn="ctr">
                      <a:solidFill>
                        <a:srgbClr val="B2A1C7"/>
                      </a:solidFill>
                      <a:prstDash val="solid"/>
                      <a:round/>
                      <a:headEnd type="none" w="med" len="med"/>
                      <a:tailEnd type="none" w="med" len="med"/>
                    </a:lnT>
                    <a:lnB w="19050" cap="flat" cmpd="sng" algn="ctr">
                      <a:solidFill>
                        <a:srgbClr val="B2A1C7"/>
                      </a:solidFill>
                      <a:prstDash val="solid"/>
                      <a:round/>
                      <a:headEnd type="none" w="med" len="med"/>
                      <a:tailEnd type="none" w="med" len="med"/>
                    </a:lnB>
                  </a:tcPr>
                </a:tc>
                <a:tc>
                  <a:txBody>
                    <a:bodyPr/>
                    <a:lstStyle/>
                    <a:p>
                      <a:pPr algn="ctr">
                        <a:spcBef>
                          <a:spcPts val="200"/>
                        </a:spcBef>
                        <a:spcAft>
                          <a:spcPts val="0"/>
                        </a:spcAft>
                      </a:pPr>
                      <a:r>
                        <a:rPr lang="en-SG" sz="950" b="1" dirty="0">
                          <a:solidFill>
                            <a:schemeClr val="tx2"/>
                          </a:solidFill>
                          <a:effectLst/>
                          <a:latin typeface="Verdana" panose="020B0604030504040204" pitchFamily="34" charset="0"/>
                          <a:ea typeface="Verdana" panose="020B0604030504040204" pitchFamily="34" charset="0"/>
                          <a:cs typeface="Verdana" panose="020B0604030504040204" pitchFamily="34" charset="0"/>
                        </a:rPr>
                        <a:t>LEARNING OBJECTIVES</a:t>
                      </a:r>
                    </a:p>
                  </a:txBody>
                  <a:tcPr marL="68580" marR="68580" marT="0" marB="0">
                    <a:lnL w="12700" cap="flat" cmpd="sng" algn="ctr">
                      <a:solidFill>
                        <a:srgbClr val="B2A1C7"/>
                      </a:solidFill>
                      <a:prstDash val="solid"/>
                      <a:round/>
                      <a:headEnd type="none" w="med" len="med"/>
                      <a:tailEnd type="none" w="med" len="med"/>
                    </a:lnL>
                    <a:lnR w="12700" cap="flat" cmpd="sng" algn="ctr">
                      <a:solidFill>
                        <a:srgbClr val="B2A1C7"/>
                      </a:solidFill>
                      <a:prstDash val="solid"/>
                      <a:round/>
                      <a:headEnd type="none" w="med" len="med"/>
                      <a:tailEnd type="none" w="med" len="med"/>
                    </a:lnR>
                    <a:lnT w="12700" cap="flat" cmpd="sng" algn="ctr">
                      <a:solidFill>
                        <a:srgbClr val="B2A1C7"/>
                      </a:solidFill>
                      <a:prstDash val="solid"/>
                      <a:round/>
                      <a:headEnd type="none" w="med" len="med"/>
                      <a:tailEnd type="none" w="med" len="med"/>
                    </a:lnT>
                    <a:lnB w="19050" cap="flat" cmpd="sng" algn="ctr">
                      <a:solidFill>
                        <a:srgbClr val="B2A1C7"/>
                      </a:solidFill>
                      <a:prstDash val="solid"/>
                      <a:round/>
                      <a:headEnd type="none" w="med" len="med"/>
                      <a:tailEnd type="none" w="med" len="med"/>
                    </a:lnB>
                  </a:tcPr>
                </a:tc>
                <a:extLst>
                  <a:ext uri="{0D108BD9-81ED-4DB2-BD59-A6C34878D82A}">
                    <a16:rowId xmlns:a16="http://schemas.microsoft.com/office/drawing/2014/main" val="590799837"/>
                  </a:ext>
                </a:extLst>
              </a:tr>
              <a:tr h="1184200">
                <a:tc>
                  <a:txBody>
                    <a:bodyPr/>
                    <a:lstStyle/>
                    <a:p>
                      <a:pPr algn="l">
                        <a:spcAft>
                          <a:spcPts val="0"/>
                        </a:spcAft>
                      </a:pPr>
                      <a:r>
                        <a:rPr lang="en-SG" sz="950" b="1" dirty="0">
                          <a:solidFill>
                            <a:schemeClr val="tx2"/>
                          </a:solidFill>
                          <a:effectLst/>
                          <a:latin typeface="Verdana" panose="020B0604030504040204" pitchFamily="34" charset="0"/>
                          <a:ea typeface="Verdana" panose="020B0604030504040204" pitchFamily="34" charset="0"/>
                          <a:cs typeface="Verdana" panose="020B0604030504040204" pitchFamily="34" charset="0"/>
                        </a:rPr>
                        <a:t>7</a:t>
                      </a:r>
                      <a:endParaRPr lang="en-SG" sz="950" dirty="0">
                        <a:solidFill>
                          <a:schemeClr val="tx2"/>
                        </a:solidFill>
                        <a:effectLst/>
                        <a:latin typeface="Verdana" panose="020B0604030504040204" pitchFamily="34" charset="0"/>
                        <a:ea typeface="Verdana" panose="020B0604030504040204" pitchFamily="34" charset="0"/>
                        <a:cs typeface="Verdana" panose="020B0604030504040204" pitchFamily="34" charset="0"/>
                      </a:endParaRPr>
                    </a:p>
                  </a:txBody>
                  <a:tcPr marL="68580" marR="68580" marT="0" marB="0">
                    <a:lnL w="12700" cap="flat" cmpd="sng" algn="ctr">
                      <a:solidFill>
                        <a:srgbClr val="B2A1C7"/>
                      </a:solidFill>
                      <a:prstDash val="solid"/>
                      <a:round/>
                      <a:headEnd type="none" w="med" len="med"/>
                      <a:tailEnd type="none" w="med" len="med"/>
                    </a:lnL>
                    <a:lnR w="12700" cap="flat" cmpd="sng" algn="ctr">
                      <a:solidFill>
                        <a:srgbClr val="B2A1C7"/>
                      </a:solidFill>
                      <a:prstDash val="solid"/>
                      <a:round/>
                      <a:headEnd type="none" w="med" len="med"/>
                      <a:tailEnd type="none" w="med" len="med"/>
                    </a:lnR>
                    <a:lnT w="19050" cap="flat" cmpd="sng" algn="ctr">
                      <a:solidFill>
                        <a:srgbClr val="B2A1C7"/>
                      </a:solidFill>
                      <a:prstDash val="solid"/>
                      <a:round/>
                      <a:headEnd type="none" w="med" len="med"/>
                      <a:tailEnd type="none" w="med" len="med"/>
                    </a:lnT>
                    <a:lnB w="12700" cap="flat" cmpd="sng" algn="ctr">
                      <a:solidFill>
                        <a:srgbClr val="B2A1C7"/>
                      </a:solidFill>
                      <a:prstDash val="solid"/>
                      <a:round/>
                      <a:headEnd type="none" w="med" len="med"/>
                      <a:tailEnd type="none" w="med" len="med"/>
                    </a:lnB>
                    <a:solidFill>
                      <a:srgbClr val="E5DFEC"/>
                    </a:solidFill>
                  </a:tcPr>
                </a:tc>
                <a:tc>
                  <a:txBody>
                    <a:bodyPr/>
                    <a:lstStyle/>
                    <a:p>
                      <a:pPr algn="l">
                        <a:spcAft>
                          <a:spcPts val="0"/>
                        </a:spcAft>
                      </a:pPr>
                      <a:r>
                        <a:rPr lang="en-GB" sz="950" b="1" dirty="0">
                          <a:solidFill>
                            <a:schemeClr val="tx2"/>
                          </a:solidFill>
                          <a:effectLst/>
                          <a:latin typeface="Verdana" panose="020B0604030504040204" pitchFamily="34" charset="0"/>
                          <a:ea typeface="Verdana" panose="020B0604030504040204" pitchFamily="34" charset="0"/>
                          <a:cs typeface="Verdana" panose="020B0604030504040204" pitchFamily="34" charset="0"/>
                        </a:rPr>
                        <a:t> Workshop :</a:t>
                      </a:r>
                      <a:r>
                        <a:rPr lang="en-SG" sz="1800" kern="1200" dirty="0">
                          <a:solidFill>
                            <a:schemeClr val="tx1"/>
                          </a:solidFill>
                          <a:effectLst/>
                          <a:latin typeface="+mn-lt"/>
                          <a:ea typeface="+mn-ea"/>
                          <a:cs typeface="+mn-cs"/>
                        </a:rPr>
                        <a:t> </a:t>
                      </a:r>
                      <a:r>
                        <a:rPr lang="en-SG" sz="950" b="1" kern="1200" dirty="0">
                          <a:solidFill>
                            <a:schemeClr val="tx2"/>
                          </a:solidFill>
                          <a:effectLst/>
                          <a:latin typeface="Verdana" panose="020B0604030504040204" pitchFamily="34" charset="0"/>
                          <a:ea typeface="Verdana" panose="020B0604030504040204" pitchFamily="34" charset="0"/>
                          <a:cs typeface="Verdana" panose="020B0604030504040204" pitchFamily="34" charset="0"/>
                        </a:rPr>
                        <a:t>Physical        </a:t>
                      </a:r>
                    </a:p>
                    <a:p>
                      <a:pPr algn="l">
                        <a:spcAft>
                          <a:spcPts val="0"/>
                        </a:spcAft>
                      </a:pPr>
                      <a:r>
                        <a:rPr lang="en-SG" sz="950" b="1" kern="1200" dirty="0">
                          <a:solidFill>
                            <a:schemeClr val="tx2"/>
                          </a:solidFill>
                          <a:effectLst/>
                          <a:latin typeface="Verdana" panose="020B0604030504040204" pitchFamily="34" charset="0"/>
                          <a:ea typeface="Verdana" panose="020B0604030504040204" pitchFamily="34" charset="0"/>
                          <a:cs typeface="Verdana" panose="020B0604030504040204" pitchFamily="34" charset="0"/>
                        </a:rPr>
                        <a:t> examination techniques</a:t>
                      </a:r>
                      <a:r>
                        <a:rPr lang="en-GB" sz="950" b="1" dirty="0">
                          <a:solidFill>
                            <a:schemeClr val="tx2"/>
                          </a:solidFill>
                          <a:effectLst/>
                          <a:latin typeface="Verdana" panose="020B0604030504040204" pitchFamily="34" charset="0"/>
                          <a:ea typeface="Verdana" panose="020B0604030504040204" pitchFamily="34" charset="0"/>
                          <a:cs typeface="Verdana" panose="020B0604030504040204" pitchFamily="34" charset="0"/>
                        </a:rPr>
                        <a:t> </a:t>
                      </a:r>
                      <a:endParaRPr lang="en-SG" sz="950" dirty="0">
                        <a:solidFill>
                          <a:schemeClr val="tx2"/>
                        </a:solidFill>
                        <a:effectLst/>
                        <a:latin typeface="Verdana" panose="020B0604030504040204" pitchFamily="34" charset="0"/>
                        <a:ea typeface="Verdana" panose="020B0604030504040204" pitchFamily="34" charset="0"/>
                        <a:cs typeface="Verdana" panose="020B0604030504040204" pitchFamily="34" charset="0"/>
                      </a:endParaRPr>
                    </a:p>
                    <a:p>
                      <a:pPr marL="984885" indent="228600" algn="just">
                        <a:spcAft>
                          <a:spcPts val="0"/>
                        </a:spcAft>
                      </a:pPr>
                      <a:r>
                        <a:rPr lang="en-GB" sz="950" b="1" dirty="0">
                          <a:solidFill>
                            <a:schemeClr val="tx2"/>
                          </a:solidFill>
                          <a:effectLst/>
                          <a:latin typeface="Verdana" panose="020B0604030504040204" pitchFamily="34" charset="0"/>
                          <a:ea typeface="Verdana" panose="020B0604030504040204" pitchFamily="34" charset="0"/>
                          <a:cs typeface="Verdana" panose="020B0604030504040204" pitchFamily="34" charset="0"/>
                        </a:rPr>
                        <a:t> </a:t>
                      </a:r>
                      <a:endParaRPr lang="en-SG" sz="950" dirty="0">
                        <a:solidFill>
                          <a:schemeClr val="tx2"/>
                        </a:solidFill>
                        <a:effectLst/>
                        <a:latin typeface="Verdana" panose="020B0604030504040204" pitchFamily="34" charset="0"/>
                        <a:ea typeface="Verdana" panose="020B0604030504040204" pitchFamily="34" charset="0"/>
                        <a:cs typeface="Verdana" panose="020B0604030504040204" pitchFamily="34" charset="0"/>
                      </a:endParaRPr>
                    </a:p>
                    <a:p>
                      <a:pPr eaLnBrk="0" hangingPunct="0">
                        <a:lnSpc>
                          <a:spcPts val="1130"/>
                        </a:lnSpc>
                        <a:spcAft>
                          <a:spcPts val="0"/>
                        </a:spcAft>
                      </a:pPr>
                      <a:r>
                        <a:rPr lang="en-GB" sz="950" b="1" dirty="0">
                          <a:solidFill>
                            <a:schemeClr val="tx2"/>
                          </a:solidFill>
                          <a:effectLst/>
                          <a:latin typeface="Verdana" panose="020B0604030504040204" pitchFamily="34" charset="0"/>
                          <a:ea typeface="Verdana" panose="020B0604030504040204" pitchFamily="34" charset="0"/>
                          <a:cs typeface="Verdana" panose="020B0604030504040204" pitchFamily="34" charset="0"/>
                        </a:rPr>
                        <a:t> </a:t>
                      </a:r>
                      <a:endParaRPr lang="en-SG" sz="950" dirty="0">
                        <a:solidFill>
                          <a:schemeClr val="tx2"/>
                        </a:solidFill>
                        <a:effectLst/>
                        <a:latin typeface="Verdana" panose="020B0604030504040204" pitchFamily="34" charset="0"/>
                        <a:ea typeface="Verdana" panose="020B0604030504040204" pitchFamily="34" charset="0"/>
                        <a:cs typeface="Verdana" panose="020B0604030504040204" pitchFamily="34" charset="0"/>
                      </a:endParaRPr>
                    </a:p>
                  </a:txBody>
                  <a:tcPr marL="0" marR="0" marT="0" marB="0">
                    <a:lnL w="12700" cap="flat" cmpd="sng" algn="ctr">
                      <a:solidFill>
                        <a:srgbClr val="B2A1C7"/>
                      </a:solidFill>
                      <a:prstDash val="solid"/>
                      <a:round/>
                      <a:headEnd type="none" w="med" len="med"/>
                      <a:tailEnd type="none" w="med" len="med"/>
                    </a:lnL>
                    <a:lnR w="12700" cap="flat" cmpd="sng" algn="ctr">
                      <a:solidFill>
                        <a:srgbClr val="B2A1C7"/>
                      </a:solidFill>
                      <a:prstDash val="solid"/>
                      <a:round/>
                      <a:headEnd type="none" w="med" len="med"/>
                      <a:tailEnd type="none" w="med" len="med"/>
                    </a:lnR>
                    <a:lnT w="19050" cap="flat" cmpd="sng" algn="ctr">
                      <a:solidFill>
                        <a:srgbClr val="B2A1C7"/>
                      </a:solidFill>
                      <a:prstDash val="solid"/>
                      <a:round/>
                      <a:headEnd type="none" w="med" len="med"/>
                      <a:tailEnd type="none" w="med" len="med"/>
                    </a:lnT>
                    <a:lnB w="12700" cap="flat" cmpd="sng" algn="ctr">
                      <a:solidFill>
                        <a:srgbClr val="B2A1C7"/>
                      </a:solidFill>
                      <a:prstDash val="solid"/>
                      <a:round/>
                      <a:headEnd type="none" w="med" len="med"/>
                      <a:tailEnd type="none" w="med" len="med"/>
                    </a:lnB>
                    <a:solidFill>
                      <a:srgbClr val="E5DFEC"/>
                    </a:solidFill>
                  </a:tcPr>
                </a:tc>
                <a:tc>
                  <a:txBody>
                    <a:bodyPr/>
                    <a:lstStyle/>
                    <a:p>
                      <a:pPr fontAlgn="t"/>
                      <a:r>
                        <a:rPr lang="en-GB" sz="950" kern="1200" dirty="0">
                          <a:solidFill>
                            <a:schemeClr val="tx2"/>
                          </a:solidFill>
                          <a:effectLst/>
                          <a:latin typeface="Verdana" panose="020B0604030504040204" pitchFamily="34" charset="0"/>
                          <a:ea typeface="Verdana" panose="020B0604030504040204" pitchFamily="34" charset="0"/>
                          <a:cs typeface="Verdana" panose="020B0604030504040204" pitchFamily="34" charset="0"/>
                        </a:rPr>
                        <a:t>Practical workshop with tutorial, practical demonstrations and hands-on practice.</a:t>
                      </a:r>
                      <a:endParaRPr lang="en-SG" sz="950" dirty="0">
                        <a:solidFill>
                          <a:schemeClr val="tx2"/>
                        </a:solidFill>
                        <a:latin typeface="Verdana" panose="020B0604030504040204" pitchFamily="34" charset="0"/>
                        <a:ea typeface="Verdana" panose="020B0604030504040204" pitchFamily="34" charset="0"/>
                        <a:cs typeface="Verdana" panose="020B0604030504040204" pitchFamily="34" charset="0"/>
                      </a:endParaRPr>
                    </a:p>
                  </a:txBody>
                  <a:tcPr marL="68580" marR="68580" marT="0" marB="0">
                    <a:lnL w="12700" cap="flat" cmpd="sng" algn="ctr">
                      <a:solidFill>
                        <a:srgbClr val="B2A1C7"/>
                      </a:solidFill>
                      <a:prstDash val="solid"/>
                      <a:round/>
                      <a:headEnd type="none" w="med" len="med"/>
                      <a:tailEnd type="none" w="med" len="med"/>
                    </a:lnL>
                    <a:lnR w="12700" cap="flat" cmpd="sng" algn="ctr">
                      <a:solidFill>
                        <a:srgbClr val="B2A1C7"/>
                      </a:solidFill>
                      <a:prstDash val="solid"/>
                      <a:round/>
                      <a:headEnd type="none" w="med" len="med"/>
                      <a:tailEnd type="none" w="med" len="med"/>
                    </a:lnR>
                    <a:lnT w="19050" cap="flat" cmpd="sng" algn="ctr">
                      <a:solidFill>
                        <a:srgbClr val="B2A1C7"/>
                      </a:solidFill>
                      <a:prstDash val="solid"/>
                      <a:round/>
                      <a:headEnd type="none" w="med" len="med"/>
                      <a:tailEnd type="none" w="med" len="med"/>
                    </a:lnT>
                    <a:lnB w="12700" cap="flat" cmpd="sng" algn="ctr">
                      <a:solidFill>
                        <a:srgbClr val="B2A1C7"/>
                      </a:solidFill>
                      <a:prstDash val="solid"/>
                      <a:round/>
                      <a:headEnd type="none" w="med" len="med"/>
                      <a:tailEnd type="none" w="med" len="med"/>
                    </a:lnB>
                    <a:solidFill>
                      <a:srgbClr val="E5DFEC"/>
                    </a:solidFill>
                  </a:tcPr>
                </a:tc>
                <a:tc>
                  <a:txBody>
                    <a:bodyPr/>
                    <a:lstStyle/>
                    <a:p>
                      <a:r>
                        <a:rPr lang="en-GB" sz="950" kern="1200" dirty="0">
                          <a:solidFill>
                            <a:schemeClr val="tx2"/>
                          </a:solidFill>
                          <a:effectLst/>
                          <a:latin typeface="Verdana" panose="020B0604030504040204" pitchFamily="34" charset="0"/>
                          <a:ea typeface="Verdana" panose="020B0604030504040204" pitchFamily="34" charset="0"/>
                          <a:cs typeface="Verdana" panose="020B0604030504040204" pitchFamily="34" charset="0"/>
                        </a:rPr>
                        <a:t>This workshop aims to impart practical skills on physical examination, assessment and diagnosis of </a:t>
                      </a:r>
                      <a:r>
                        <a:rPr lang="en-SG" sz="950" kern="1200" dirty="0">
                          <a:solidFill>
                            <a:schemeClr val="tx2"/>
                          </a:solidFill>
                          <a:effectLst/>
                          <a:latin typeface="Verdana" panose="020B0604030504040204" pitchFamily="34" charset="0"/>
                          <a:ea typeface="Verdana" panose="020B0604030504040204" pitchFamily="34" charset="0"/>
                          <a:cs typeface="Verdana" panose="020B0604030504040204" pitchFamily="34" charset="0"/>
                        </a:rPr>
                        <a:t>musculoskeletal injuries</a:t>
                      </a:r>
                      <a:r>
                        <a:rPr lang="en-GB" sz="950" kern="1200" dirty="0">
                          <a:solidFill>
                            <a:schemeClr val="tx2"/>
                          </a:solidFill>
                          <a:effectLst/>
                          <a:latin typeface="Verdana" panose="020B0604030504040204" pitchFamily="34" charset="0"/>
                          <a:ea typeface="Verdana" panose="020B0604030504040204" pitchFamily="34" charset="0"/>
                          <a:cs typeface="Verdana" panose="020B0604030504040204" pitchFamily="34" charset="0"/>
                        </a:rPr>
                        <a:t>, including the use of biomechanical principles and analyses of gait patterns to diagnose movement-related causes of injuries.</a:t>
                      </a:r>
                    </a:p>
                    <a:p>
                      <a:endParaRPr lang="en-SG" sz="950" kern="1200" dirty="0">
                        <a:solidFill>
                          <a:schemeClr val="tx2"/>
                        </a:solidFill>
                        <a:effectLst/>
                        <a:latin typeface="Verdana" panose="020B0604030504040204" pitchFamily="34" charset="0"/>
                        <a:ea typeface="Verdana" panose="020B0604030504040204" pitchFamily="34" charset="0"/>
                        <a:cs typeface="Verdana" panose="020B0604030504040204" pitchFamily="34" charset="0"/>
                      </a:endParaRPr>
                    </a:p>
                  </a:txBody>
                  <a:tcPr marL="68580" marR="68580" marT="0" marB="0">
                    <a:lnL w="12700" cap="flat" cmpd="sng" algn="ctr">
                      <a:solidFill>
                        <a:srgbClr val="B2A1C7"/>
                      </a:solidFill>
                      <a:prstDash val="solid"/>
                      <a:round/>
                      <a:headEnd type="none" w="med" len="med"/>
                      <a:tailEnd type="none" w="med" len="med"/>
                    </a:lnL>
                    <a:lnR w="12700" cap="flat" cmpd="sng" algn="ctr">
                      <a:solidFill>
                        <a:srgbClr val="B2A1C7"/>
                      </a:solidFill>
                      <a:prstDash val="solid"/>
                      <a:round/>
                      <a:headEnd type="none" w="med" len="med"/>
                      <a:tailEnd type="none" w="med" len="med"/>
                    </a:lnR>
                    <a:lnT w="19050" cap="flat" cmpd="sng" algn="ctr">
                      <a:solidFill>
                        <a:srgbClr val="B2A1C7"/>
                      </a:solidFill>
                      <a:prstDash val="solid"/>
                      <a:round/>
                      <a:headEnd type="none" w="med" len="med"/>
                      <a:tailEnd type="none" w="med" len="med"/>
                    </a:lnT>
                    <a:lnB w="12700" cap="flat" cmpd="sng" algn="ctr">
                      <a:solidFill>
                        <a:srgbClr val="B2A1C7"/>
                      </a:solidFill>
                      <a:prstDash val="solid"/>
                      <a:round/>
                      <a:headEnd type="none" w="med" len="med"/>
                      <a:tailEnd type="none" w="med" len="med"/>
                    </a:lnB>
                    <a:solidFill>
                      <a:srgbClr val="E5DFEC"/>
                    </a:solidFill>
                  </a:tcPr>
                </a:tc>
                <a:tc>
                  <a:txBody>
                    <a:bodyPr/>
                    <a:lstStyle/>
                    <a:p>
                      <a:pPr algn="l">
                        <a:spcAft>
                          <a:spcPts val="0"/>
                        </a:spcAft>
                      </a:pPr>
                      <a:r>
                        <a:rPr lang="en-SG" sz="950" kern="1200" dirty="0">
                          <a:solidFill>
                            <a:schemeClr val="tx2"/>
                          </a:solidFill>
                          <a:effectLst/>
                          <a:latin typeface="Verdana" panose="020B0604030504040204" pitchFamily="34" charset="0"/>
                          <a:ea typeface="Verdana" panose="020B0604030504040204" pitchFamily="34" charset="0"/>
                          <a:cs typeface="Verdana" panose="020B0604030504040204" pitchFamily="34" charset="0"/>
                        </a:rPr>
                        <a:t>To acquire physical examination techniques for the musculoskeletal system</a:t>
                      </a:r>
                      <a:endParaRPr lang="en-SG" sz="950" dirty="0">
                        <a:solidFill>
                          <a:schemeClr val="tx2"/>
                        </a:solidFill>
                        <a:effectLst/>
                        <a:latin typeface="Verdana" panose="020B0604030504040204" pitchFamily="34" charset="0"/>
                        <a:ea typeface="Verdana" panose="020B0604030504040204" pitchFamily="34" charset="0"/>
                        <a:cs typeface="Verdana" panose="020B0604030504040204" pitchFamily="34" charset="0"/>
                      </a:endParaRPr>
                    </a:p>
                  </a:txBody>
                  <a:tcPr marL="68580" marR="68580" marT="0" marB="0">
                    <a:lnL w="12700" cap="flat" cmpd="sng" algn="ctr">
                      <a:solidFill>
                        <a:srgbClr val="B2A1C7"/>
                      </a:solidFill>
                      <a:prstDash val="solid"/>
                      <a:round/>
                      <a:headEnd type="none" w="med" len="med"/>
                      <a:tailEnd type="none" w="med" len="med"/>
                    </a:lnL>
                    <a:lnR w="12700" cap="flat" cmpd="sng" algn="ctr">
                      <a:solidFill>
                        <a:srgbClr val="B2A1C7"/>
                      </a:solidFill>
                      <a:prstDash val="solid"/>
                      <a:round/>
                      <a:headEnd type="none" w="med" len="med"/>
                      <a:tailEnd type="none" w="med" len="med"/>
                    </a:lnR>
                    <a:lnT w="19050" cap="flat" cmpd="sng" algn="ctr">
                      <a:solidFill>
                        <a:srgbClr val="B2A1C7"/>
                      </a:solidFill>
                      <a:prstDash val="solid"/>
                      <a:round/>
                      <a:headEnd type="none" w="med" len="med"/>
                      <a:tailEnd type="none" w="med" len="med"/>
                    </a:lnT>
                    <a:lnB w="12700" cap="flat" cmpd="sng" algn="ctr">
                      <a:solidFill>
                        <a:srgbClr val="B2A1C7"/>
                      </a:solidFill>
                      <a:prstDash val="solid"/>
                      <a:round/>
                      <a:headEnd type="none" w="med" len="med"/>
                      <a:tailEnd type="none" w="med" len="med"/>
                    </a:lnB>
                    <a:solidFill>
                      <a:srgbClr val="E5DFEC"/>
                    </a:solidFill>
                  </a:tcPr>
                </a:tc>
                <a:extLst>
                  <a:ext uri="{0D108BD9-81ED-4DB2-BD59-A6C34878D82A}">
                    <a16:rowId xmlns:a16="http://schemas.microsoft.com/office/drawing/2014/main" val="1204185313"/>
                  </a:ext>
                </a:extLst>
              </a:tr>
              <a:tr h="1369213">
                <a:tc>
                  <a:txBody>
                    <a:bodyPr/>
                    <a:lstStyle/>
                    <a:p>
                      <a:pPr algn="l">
                        <a:spcAft>
                          <a:spcPts val="0"/>
                        </a:spcAft>
                      </a:pPr>
                      <a:r>
                        <a:rPr lang="en-SG" sz="950" b="1" dirty="0">
                          <a:solidFill>
                            <a:schemeClr val="tx2"/>
                          </a:solidFill>
                          <a:effectLst/>
                          <a:latin typeface="Verdana" panose="020B0604030504040204" pitchFamily="34" charset="0"/>
                          <a:ea typeface="Verdana" panose="020B0604030504040204" pitchFamily="34" charset="0"/>
                          <a:cs typeface="Verdana" panose="020B0604030504040204" pitchFamily="34" charset="0"/>
                        </a:rPr>
                        <a:t>8</a:t>
                      </a:r>
                      <a:endParaRPr lang="en-SG" sz="950" dirty="0">
                        <a:solidFill>
                          <a:schemeClr val="tx2"/>
                        </a:solidFill>
                        <a:effectLst/>
                        <a:latin typeface="Verdana" panose="020B0604030504040204" pitchFamily="34" charset="0"/>
                        <a:ea typeface="Verdana" panose="020B0604030504040204" pitchFamily="34" charset="0"/>
                        <a:cs typeface="Verdana" panose="020B0604030504040204" pitchFamily="34" charset="0"/>
                      </a:endParaRPr>
                    </a:p>
                  </a:txBody>
                  <a:tcPr marL="68580" marR="68580" marT="0" marB="0">
                    <a:lnL w="12700" cap="flat" cmpd="sng" algn="ctr">
                      <a:solidFill>
                        <a:srgbClr val="B2A1C7"/>
                      </a:solidFill>
                      <a:prstDash val="solid"/>
                      <a:round/>
                      <a:headEnd type="none" w="med" len="med"/>
                      <a:tailEnd type="none" w="med" len="med"/>
                    </a:lnL>
                    <a:lnR w="12700" cap="flat" cmpd="sng" algn="ctr">
                      <a:solidFill>
                        <a:srgbClr val="B2A1C7"/>
                      </a:solidFill>
                      <a:prstDash val="solid"/>
                      <a:round/>
                      <a:headEnd type="none" w="med" len="med"/>
                      <a:tailEnd type="none" w="med" len="med"/>
                    </a:lnR>
                    <a:lnT w="12700" cap="flat" cmpd="sng" algn="ctr">
                      <a:solidFill>
                        <a:srgbClr val="B2A1C7"/>
                      </a:solidFill>
                      <a:prstDash val="solid"/>
                      <a:round/>
                      <a:headEnd type="none" w="med" len="med"/>
                      <a:tailEnd type="none" w="med" len="med"/>
                    </a:lnT>
                    <a:lnB w="12700" cap="flat" cmpd="sng" algn="ctr">
                      <a:solidFill>
                        <a:srgbClr val="B2A1C7"/>
                      </a:solidFill>
                      <a:prstDash val="solid"/>
                      <a:round/>
                      <a:headEnd type="none" w="med" len="med"/>
                      <a:tailEnd type="none" w="med" len="med"/>
                    </a:lnB>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SG" sz="950" b="1" dirty="0">
                          <a:solidFill>
                            <a:schemeClr val="tx2"/>
                          </a:solidFill>
                          <a:effectLst/>
                          <a:latin typeface="Verdana" panose="020B0604030504040204" pitchFamily="34" charset="0"/>
                          <a:ea typeface="Verdana" panose="020B0604030504040204" pitchFamily="34" charset="0"/>
                          <a:cs typeface="Verdana" panose="020B0604030504040204" pitchFamily="34" charset="0"/>
                        </a:rPr>
                        <a:t>Workshop</a:t>
                      </a:r>
                      <a:r>
                        <a:rPr lang="en-SG" sz="950" b="1" baseline="0" dirty="0">
                          <a:solidFill>
                            <a:schemeClr val="tx2"/>
                          </a:solidFill>
                          <a:effectLst/>
                          <a:latin typeface="Verdana" panose="020B0604030504040204" pitchFamily="34" charset="0"/>
                          <a:ea typeface="Verdana" panose="020B0604030504040204" pitchFamily="34" charset="0"/>
                          <a:cs typeface="Verdana" panose="020B0604030504040204" pitchFamily="34" charset="0"/>
                        </a:rPr>
                        <a:t> :</a:t>
                      </a:r>
                      <a:r>
                        <a:rPr lang="en-SG" sz="950" b="1" dirty="0">
                          <a:solidFill>
                            <a:schemeClr val="tx2"/>
                          </a:solidFill>
                          <a:effectLst/>
                          <a:latin typeface="Verdana" panose="020B0604030504040204" pitchFamily="34" charset="0"/>
                          <a:ea typeface="Verdana" panose="020B0604030504040204" pitchFamily="34" charset="0"/>
                          <a:cs typeface="Verdana" panose="020B0604030504040204" pitchFamily="34" charset="0"/>
                        </a:rPr>
                        <a:t> Exercise Prescription Practicum</a:t>
                      </a:r>
                    </a:p>
                  </a:txBody>
                  <a:tcPr>
                    <a:lnL w="12700" cap="flat" cmpd="sng" algn="ctr">
                      <a:solidFill>
                        <a:srgbClr val="B2A1C7"/>
                      </a:solidFill>
                      <a:prstDash val="solid"/>
                      <a:round/>
                      <a:headEnd type="none" w="med" len="med"/>
                      <a:tailEnd type="none" w="med" len="med"/>
                    </a:lnL>
                    <a:lnR w="12700" cap="flat" cmpd="sng" algn="ctr">
                      <a:solidFill>
                        <a:srgbClr val="B2A1C7"/>
                      </a:solidFill>
                      <a:prstDash val="solid"/>
                      <a:round/>
                      <a:headEnd type="none" w="med" len="med"/>
                      <a:tailEnd type="none" w="med" len="med"/>
                    </a:lnR>
                    <a:lnT w="12700" cap="flat" cmpd="sng" algn="ctr">
                      <a:solidFill>
                        <a:srgbClr val="B2A1C7"/>
                      </a:solidFill>
                      <a:prstDash val="solid"/>
                      <a:round/>
                      <a:headEnd type="none" w="med" len="med"/>
                      <a:tailEnd type="none" w="med" len="med"/>
                    </a:lnT>
                    <a:lnB w="12700" cap="flat" cmpd="sng" algn="ctr">
                      <a:solidFill>
                        <a:srgbClr val="B2A1C7"/>
                      </a:solidFill>
                      <a:prstDash val="solid"/>
                      <a:round/>
                      <a:headEnd type="none" w="med" len="med"/>
                      <a:tailEnd type="none" w="med" len="med"/>
                    </a:lnB>
                  </a:tcPr>
                </a:tc>
                <a:tc>
                  <a:txBody>
                    <a:bodyPr/>
                    <a:lstStyle/>
                    <a:p>
                      <a:pPr fontAlgn="t"/>
                      <a:r>
                        <a:rPr lang="en-GB" sz="1000" kern="1200" dirty="0">
                          <a:solidFill>
                            <a:schemeClr val="tx2"/>
                          </a:solidFill>
                          <a:effectLst/>
                          <a:latin typeface="Verdana" panose="020B0604030504040204" pitchFamily="34" charset="0"/>
                          <a:ea typeface="Verdana" panose="020B0604030504040204" pitchFamily="34" charset="0"/>
                          <a:cs typeface="Verdana" panose="020B0604030504040204" pitchFamily="34" charset="0"/>
                        </a:rPr>
                        <a:t>  </a:t>
                      </a:r>
                      <a:r>
                        <a:rPr lang="en-GB" sz="950" kern="1200" dirty="0">
                          <a:solidFill>
                            <a:schemeClr val="tx2"/>
                          </a:solidFill>
                          <a:effectLst/>
                          <a:latin typeface="Verdana" panose="020B0604030504040204" pitchFamily="34" charset="0"/>
                          <a:ea typeface="Verdana" panose="020B0604030504040204" pitchFamily="34" charset="0"/>
                          <a:cs typeface="Verdana" panose="020B0604030504040204" pitchFamily="34" charset="0"/>
                        </a:rPr>
                        <a:t>Practical workshop with  </a:t>
                      </a:r>
                    </a:p>
                    <a:p>
                      <a:pPr fontAlgn="t"/>
                      <a:r>
                        <a:rPr lang="en-GB" sz="950" kern="1200" dirty="0">
                          <a:solidFill>
                            <a:schemeClr val="tx2"/>
                          </a:solidFill>
                          <a:effectLst/>
                          <a:latin typeface="Verdana" panose="020B0604030504040204" pitchFamily="34" charset="0"/>
                          <a:ea typeface="Verdana" panose="020B0604030504040204" pitchFamily="34" charset="0"/>
                          <a:cs typeface="Verdana" panose="020B0604030504040204" pitchFamily="34" charset="0"/>
                        </a:rPr>
                        <a:t>  tutorial and practical  </a:t>
                      </a:r>
                    </a:p>
                    <a:p>
                      <a:pPr fontAlgn="t"/>
                      <a:r>
                        <a:rPr lang="en-GB" sz="950" kern="1200">
                          <a:solidFill>
                            <a:schemeClr val="tx2"/>
                          </a:solidFill>
                          <a:effectLst/>
                          <a:latin typeface="Verdana" panose="020B0604030504040204" pitchFamily="34" charset="0"/>
                          <a:ea typeface="Verdana" panose="020B0604030504040204" pitchFamily="34" charset="0"/>
                          <a:cs typeface="Verdana" panose="020B0604030504040204" pitchFamily="34" charset="0"/>
                        </a:rPr>
                        <a:t>  demonstrations.</a:t>
                      </a:r>
                      <a:endParaRPr lang="en-SG" sz="950" dirty="0">
                        <a:solidFill>
                          <a:schemeClr val="tx2"/>
                        </a:solidFill>
                        <a:latin typeface="Verdana" panose="020B0604030504040204" pitchFamily="34" charset="0"/>
                        <a:ea typeface="Verdana" panose="020B0604030504040204" pitchFamily="34" charset="0"/>
                        <a:cs typeface="Verdana" panose="020B0604030504040204" pitchFamily="34" charset="0"/>
                      </a:endParaRPr>
                    </a:p>
                  </a:txBody>
                  <a:tcPr marL="0" marR="0" marT="0" marB="0">
                    <a:lnL w="12700" cap="flat" cmpd="sng" algn="ctr">
                      <a:solidFill>
                        <a:srgbClr val="B2A1C7"/>
                      </a:solidFill>
                      <a:prstDash val="solid"/>
                      <a:round/>
                      <a:headEnd type="none" w="med" len="med"/>
                      <a:tailEnd type="none" w="med" len="med"/>
                    </a:lnL>
                    <a:lnR w="12700" cap="flat" cmpd="sng" algn="ctr">
                      <a:solidFill>
                        <a:srgbClr val="B2A1C7"/>
                      </a:solidFill>
                      <a:prstDash val="solid"/>
                      <a:round/>
                      <a:headEnd type="none" w="med" len="med"/>
                      <a:tailEnd type="none" w="med" len="med"/>
                    </a:lnR>
                    <a:lnT w="12700" cap="flat" cmpd="sng" algn="ctr">
                      <a:solidFill>
                        <a:srgbClr val="B2A1C7"/>
                      </a:solidFill>
                      <a:prstDash val="solid"/>
                      <a:round/>
                      <a:headEnd type="none" w="med" len="med"/>
                      <a:tailEnd type="none" w="med" len="med"/>
                    </a:lnT>
                    <a:lnB w="12700" cap="flat" cmpd="sng" algn="ctr">
                      <a:solidFill>
                        <a:srgbClr val="B2A1C7"/>
                      </a:solidFill>
                      <a:prstDash val="solid"/>
                      <a:round/>
                      <a:headEnd type="none" w="med" len="med"/>
                      <a:tailEnd type="none" w="med" len="med"/>
                    </a:lnB>
                  </a:tcPr>
                </a:tc>
                <a:tc>
                  <a:txBody>
                    <a:bodyPr/>
                    <a:lstStyle/>
                    <a:p>
                      <a:pPr>
                        <a:spcAft>
                          <a:spcPts val="0"/>
                        </a:spcAft>
                      </a:pPr>
                      <a:r>
                        <a:rPr lang="en-SG" sz="950" dirty="0">
                          <a:solidFill>
                            <a:schemeClr val="tx2"/>
                          </a:solidFill>
                          <a:effectLst/>
                          <a:latin typeface="Verdana" panose="020B0604030504040204" pitchFamily="34" charset="0"/>
                          <a:ea typeface="Verdana" panose="020B0604030504040204" pitchFamily="34" charset="0"/>
                          <a:cs typeface="Verdana" panose="020B0604030504040204" pitchFamily="34" charset="0"/>
                        </a:rPr>
                        <a:t>This workshop will impart</a:t>
                      </a:r>
                      <a:r>
                        <a:rPr lang="en-SG" sz="950" baseline="0" dirty="0">
                          <a:solidFill>
                            <a:schemeClr val="tx2"/>
                          </a:solidFill>
                          <a:effectLst/>
                          <a:latin typeface="Verdana" panose="020B0604030504040204" pitchFamily="34" charset="0"/>
                          <a:ea typeface="Verdana" panose="020B0604030504040204" pitchFamily="34" charset="0"/>
                          <a:cs typeface="Verdana" panose="020B0604030504040204" pitchFamily="34" charset="0"/>
                        </a:rPr>
                        <a:t> practical skills and knowledge on exercise prescription for prevention and treatment of chronic disease. The materials covered include international guidelines and consensus on exercise prescription for public health purpose and pre-exercise medical clearance</a:t>
                      </a:r>
                    </a:p>
                    <a:p>
                      <a:pPr>
                        <a:spcAft>
                          <a:spcPts val="0"/>
                        </a:spcAft>
                      </a:pPr>
                      <a:endParaRPr lang="en-SG" sz="950" baseline="0" dirty="0">
                        <a:solidFill>
                          <a:schemeClr val="tx2"/>
                        </a:solidFill>
                        <a:effectLst/>
                        <a:latin typeface="Verdana" panose="020B0604030504040204" pitchFamily="34" charset="0"/>
                        <a:ea typeface="Verdana" panose="020B0604030504040204" pitchFamily="34" charset="0"/>
                        <a:cs typeface="Verdana" panose="020B0604030504040204" pitchFamily="34" charset="0"/>
                      </a:endParaRPr>
                    </a:p>
                    <a:p>
                      <a:pPr>
                        <a:spcAft>
                          <a:spcPts val="0"/>
                        </a:spcAft>
                      </a:pPr>
                      <a:endParaRPr lang="en-SG" sz="950" dirty="0">
                        <a:solidFill>
                          <a:schemeClr val="tx2"/>
                        </a:solidFill>
                        <a:effectLst/>
                        <a:latin typeface="Verdana" panose="020B0604030504040204" pitchFamily="34" charset="0"/>
                        <a:ea typeface="Verdana" panose="020B0604030504040204" pitchFamily="34" charset="0"/>
                        <a:cs typeface="Verdana" panose="020B0604030504040204" pitchFamily="34" charset="0"/>
                      </a:endParaRPr>
                    </a:p>
                  </a:txBody>
                  <a:tcPr marL="68580" marR="68580" marT="9525" marB="0">
                    <a:lnL w="12700" cap="flat" cmpd="sng" algn="ctr">
                      <a:solidFill>
                        <a:srgbClr val="B2A1C7"/>
                      </a:solidFill>
                      <a:prstDash val="solid"/>
                      <a:round/>
                      <a:headEnd type="none" w="med" len="med"/>
                      <a:tailEnd type="none" w="med" len="med"/>
                    </a:lnL>
                    <a:lnR w="12700" cap="flat" cmpd="sng" algn="ctr">
                      <a:solidFill>
                        <a:srgbClr val="B2A1C7"/>
                      </a:solidFill>
                      <a:prstDash val="solid"/>
                      <a:round/>
                      <a:headEnd type="none" w="med" len="med"/>
                      <a:tailEnd type="none" w="med" len="med"/>
                    </a:lnR>
                    <a:lnT w="12700" cap="flat" cmpd="sng" algn="ctr">
                      <a:solidFill>
                        <a:srgbClr val="B2A1C7"/>
                      </a:solidFill>
                      <a:prstDash val="solid"/>
                      <a:round/>
                      <a:headEnd type="none" w="med" len="med"/>
                      <a:tailEnd type="none" w="med" len="med"/>
                    </a:lnT>
                    <a:lnB w="12700" cap="flat" cmpd="sng" algn="ctr">
                      <a:solidFill>
                        <a:srgbClr val="B2A1C7"/>
                      </a:solidFill>
                      <a:prstDash val="solid"/>
                      <a:round/>
                      <a:headEnd type="none" w="med" len="med"/>
                      <a:tailEnd type="none" w="med" len="med"/>
                    </a:lnB>
                  </a:tcPr>
                </a:tc>
                <a:tc>
                  <a:txBody>
                    <a:bodyPr/>
                    <a:lstStyle/>
                    <a:p>
                      <a:pPr>
                        <a:spcAft>
                          <a:spcPts val="0"/>
                        </a:spcAft>
                      </a:pPr>
                      <a:r>
                        <a:rPr lang="en-SG" sz="950" dirty="0">
                          <a:solidFill>
                            <a:schemeClr val="tx2"/>
                          </a:solidFill>
                          <a:effectLst/>
                          <a:latin typeface="Verdana" panose="020B0604030504040204" pitchFamily="34" charset="0"/>
                          <a:ea typeface="Verdana" panose="020B0604030504040204" pitchFamily="34" charset="0"/>
                          <a:cs typeface="Verdana" panose="020B0604030504040204" pitchFamily="34" charset="0"/>
                        </a:rPr>
                        <a:t>To gain basic</a:t>
                      </a:r>
                      <a:r>
                        <a:rPr lang="en-SG" sz="950" baseline="0" dirty="0">
                          <a:solidFill>
                            <a:schemeClr val="tx2"/>
                          </a:solidFill>
                          <a:effectLst/>
                          <a:latin typeface="Verdana" panose="020B0604030504040204" pitchFamily="34" charset="0"/>
                          <a:ea typeface="Verdana" panose="020B0604030504040204" pitchFamily="34" charset="0"/>
                          <a:cs typeface="Verdana" panose="020B0604030504040204" pitchFamily="34" charset="0"/>
                        </a:rPr>
                        <a:t> skills and knowledge counselling patients on exercise programmes to maintain a good state of health  and to improve health conditions for those with common chronic disease</a:t>
                      </a:r>
                      <a:endParaRPr lang="en-SG" sz="950" dirty="0">
                        <a:solidFill>
                          <a:schemeClr val="tx2"/>
                        </a:solidFill>
                        <a:effectLst/>
                        <a:latin typeface="Verdana" panose="020B0604030504040204" pitchFamily="34" charset="0"/>
                        <a:ea typeface="Verdana" panose="020B0604030504040204" pitchFamily="34" charset="0"/>
                        <a:cs typeface="Verdana" panose="020B0604030504040204" pitchFamily="34" charset="0"/>
                      </a:endParaRPr>
                    </a:p>
                  </a:txBody>
                  <a:tcPr marL="68580" marR="68580" marT="9525" marB="0">
                    <a:lnL w="12700" cap="flat" cmpd="sng" algn="ctr">
                      <a:solidFill>
                        <a:srgbClr val="B2A1C7"/>
                      </a:solidFill>
                      <a:prstDash val="solid"/>
                      <a:round/>
                      <a:headEnd type="none" w="med" len="med"/>
                      <a:tailEnd type="none" w="med" len="med"/>
                    </a:lnL>
                    <a:lnR w="12700" cap="flat" cmpd="sng" algn="ctr">
                      <a:solidFill>
                        <a:srgbClr val="B2A1C7"/>
                      </a:solidFill>
                      <a:prstDash val="solid"/>
                      <a:round/>
                      <a:headEnd type="none" w="med" len="med"/>
                      <a:tailEnd type="none" w="med" len="med"/>
                    </a:lnR>
                    <a:lnT w="12700" cap="flat" cmpd="sng" algn="ctr">
                      <a:solidFill>
                        <a:srgbClr val="B2A1C7"/>
                      </a:solidFill>
                      <a:prstDash val="solid"/>
                      <a:round/>
                      <a:headEnd type="none" w="med" len="med"/>
                      <a:tailEnd type="none" w="med" len="med"/>
                    </a:lnT>
                    <a:lnB w="12700" cap="flat" cmpd="sng" algn="ctr">
                      <a:solidFill>
                        <a:srgbClr val="B2A1C7"/>
                      </a:solidFill>
                      <a:prstDash val="solid"/>
                      <a:round/>
                      <a:headEnd type="none" w="med" len="med"/>
                      <a:tailEnd type="none" w="med" len="med"/>
                    </a:lnB>
                  </a:tcPr>
                </a:tc>
                <a:extLst>
                  <a:ext uri="{0D108BD9-81ED-4DB2-BD59-A6C34878D82A}">
                    <a16:rowId xmlns:a16="http://schemas.microsoft.com/office/drawing/2014/main" val="189118791"/>
                  </a:ext>
                </a:extLst>
              </a:tr>
              <a:tr h="1662085">
                <a:tc>
                  <a:txBody>
                    <a:bodyPr/>
                    <a:lstStyle/>
                    <a:p>
                      <a:pPr algn="l">
                        <a:spcAft>
                          <a:spcPts val="0"/>
                        </a:spcAft>
                      </a:pPr>
                      <a:r>
                        <a:rPr lang="en-SG" sz="950" b="1" dirty="0">
                          <a:solidFill>
                            <a:schemeClr val="tx2"/>
                          </a:solidFill>
                          <a:effectLst/>
                          <a:latin typeface="Verdana" panose="020B0604030504040204" pitchFamily="34" charset="0"/>
                          <a:ea typeface="Verdana" panose="020B0604030504040204" pitchFamily="34" charset="0"/>
                          <a:cs typeface="Verdana" panose="020B0604030504040204" pitchFamily="34" charset="0"/>
                        </a:rPr>
                        <a:t>9</a:t>
                      </a:r>
                    </a:p>
                  </a:txBody>
                  <a:tcPr marL="68580" marR="68580" marT="0" marB="0">
                    <a:lnL w="12700" cap="flat" cmpd="sng" algn="ctr">
                      <a:solidFill>
                        <a:srgbClr val="B2A1C7"/>
                      </a:solidFill>
                      <a:prstDash val="solid"/>
                      <a:round/>
                      <a:headEnd type="none" w="med" len="med"/>
                      <a:tailEnd type="none" w="med" len="med"/>
                    </a:lnL>
                    <a:lnR w="12700" cap="flat" cmpd="sng" algn="ctr">
                      <a:solidFill>
                        <a:srgbClr val="B2A1C7"/>
                      </a:solidFill>
                      <a:prstDash val="solid"/>
                      <a:round/>
                      <a:headEnd type="none" w="med" len="med"/>
                      <a:tailEnd type="none" w="med" len="med"/>
                    </a:lnR>
                    <a:lnT w="12700" cap="flat" cmpd="sng" algn="ctr">
                      <a:solidFill>
                        <a:srgbClr val="B2A1C7"/>
                      </a:solidFill>
                      <a:prstDash val="solid"/>
                      <a:round/>
                      <a:headEnd type="none" w="med" len="med"/>
                      <a:tailEnd type="none" w="med" len="med"/>
                    </a:lnT>
                    <a:lnB w="12700" cap="flat" cmpd="sng" algn="ctr">
                      <a:solidFill>
                        <a:srgbClr val="B2A1C7"/>
                      </a:solidFill>
                      <a:prstDash val="solid"/>
                      <a:round/>
                      <a:headEnd type="none" w="med" len="med"/>
                      <a:tailEnd type="none" w="med" len="med"/>
                    </a:lnB>
                    <a:solidFill>
                      <a:schemeClr val="accent4">
                        <a:lumMod val="20000"/>
                        <a:lumOff val="80000"/>
                      </a:schemeClr>
                    </a:solid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SG" sz="950" b="1" dirty="0">
                          <a:solidFill>
                            <a:schemeClr val="tx2"/>
                          </a:solidFill>
                          <a:effectLst/>
                          <a:latin typeface="Verdana" panose="020B0604030504040204" pitchFamily="34" charset="0"/>
                          <a:ea typeface="Verdana" panose="020B0604030504040204" pitchFamily="34" charset="0"/>
                          <a:cs typeface="Verdana" panose="020B0604030504040204" pitchFamily="34" charset="0"/>
                        </a:rPr>
                        <a:t>Workshop</a:t>
                      </a:r>
                      <a:r>
                        <a:rPr lang="en-SG" sz="950" b="1" baseline="0" dirty="0">
                          <a:solidFill>
                            <a:schemeClr val="tx2"/>
                          </a:solidFill>
                          <a:effectLst/>
                          <a:latin typeface="Verdana" panose="020B0604030504040204" pitchFamily="34" charset="0"/>
                          <a:ea typeface="Verdana" panose="020B0604030504040204" pitchFamily="34" charset="0"/>
                          <a:cs typeface="Verdana" panose="020B0604030504040204" pitchFamily="34" charset="0"/>
                        </a:rPr>
                        <a:t> </a:t>
                      </a:r>
                      <a:r>
                        <a:rPr lang="en-SG" sz="950" b="1" dirty="0">
                          <a:solidFill>
                            <a:schemeClr val="tx2"/>
                          </a:solidFill>
                          <a:effectLst/>
                          <a:latin typeface="Verdana" panose="020B0604030504040204" pitchFamily="34" charset="0"/>
                          <a:ea typeface="Verdana" panose="020B0604030504040204" pitchFamily="34" charset="0"/>
                          <a:cs typeface="Verdana" panose="020B0604030504040204" pitchFamily="34" charset="0"/>
                        </a:rPr>
                        <a:t> :</a:t>
                      </a:r>
                      <a:r>
                        <a:rPr lang="en-SG" sz="950" b="1" baseline="0" dirty="0">
                          <a:solidFill>
                            <a:schemeClr val="tx2"/>
                          </a:solidFill>
                          <a:effectLst/>
                          <a:latin typeface="Verdana" panose="020B0604030504040204" pitchFamily="34" charset="0"/>
                          <a:ea typeface="Verdana" panose="020B0604030504040204" pitchFamily="34" charset="0"/>
                          <a:cs typeface="Verdana" panose="020B0604030504040204" pitchFamily="34" charset="0"/>
                        </a:rPr>
                        <a:t> </a:t>
                      </a:r>
                      <a:r>
                        <a:rPr lang="en-SG" sz="950" b="1" dirty="0">
                          <a:solidFill>
                            <a:schemeClr val="tx2"/>
                          </a:solidFill>
                          <a:latin typeface="Verdana" panose="020B0604030504040204" pitchFamily="34" charset="0"/>
                          <a:ea typeface="Verdana" panose="020B0604030504040204" pitchFamily="34" charset="0"/>
                          <a:cs typeface="Verdana" panose="020B0604030504040204" pitchFamily="34" charset="0"/>
                        </a:rPr>
                        <a:t>Physiological – lecture &amp; demonstration Testing for sports performance</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SG" sz="950" b="1" dirty="0">
                        <a:solidFill>
                          <a:schemeClr val="tx2"/>
                        </a:solidFill>
                        <a:effectLst/>
                        <a:latin typeface="Verdana" panose="020B0604030504040204" pitchFamily="34" charset="0"/>
                        <a:ea typeface="Verdana" panose="020B0604030504040204" pitchFamily="34" charset="0"/>
                        <a:cs typeface="Verdana" panose="020B0604030504040204" pitchFamily="34" charset="0"/>
                      </a:endParaRPr>
                    </a:p>
                    <a:p>
                      <a:pPr algn="ctr"/>
                      <a:endParaRPr lang="en-SG" sz="1400" b="0" dirty="0">
                        <a:solidFill>
                          <a:schemeClr val="bg1"/>
                        </a:solidFill>
                      </a:endParaRPr>
                    </a:p>
                  </a:txBody>
                  <a:tcPr>
                    <a:lnL w="12700" cap="flat" cmpd="sng" algn="ctr">
                      <a:solidFill>
                        <a:srgbClr val="B2A1C7"/>
                      </a:solidFill>
                      <a:prstDash val="solid"/>
                      <a:round/>
                      <a:headEnd type="none" w="med" len="med"/>
                      <a:tailEnd type="none" w="med" len="med"/>
                    </a:lnL>
                    <a:lnR w="12700" cap="flat" cmpd="sng" algn="ctr">
                      <a:solidFill>
                        <a:srgbClr val="B2A1C7"/>
                      </a:solidFill>
                      <a:prstDash val="solid"/>
                      <a:round/>
                      <a:headEnd type="none" w="med" len="med"/>
                      <a:tailEnd type="none" w="med" len="med"/>
                    </a:lnR>
                    <a:lnT w="12700" cap="flat" cmpd="sng" algn="ctr">
                      <a:solidFill>
                        <a:srgbClr val="B2A1C7"/>
                      </a:solidFill>
                      <a:prstDash val="solid"/>
                      <a:round/>
                      <a:headEnd type="none" w="med" len="med"/>
                      <a:tailEnd type="none" w="med" len="med"/>
                    </a:lnT>
                    <a:lnB w="12700" cap="flat" cmpd="sng" algn="ctr">
                      <a:solidFill>
                        <a:srgbClr val="B2A1C7"/>
                      </a:solidFill>
                      <a:prstDash val="solid"/>
                      <a:round/>
                      <a:headEnd type="none" w="med" len="med"/>
                      <a:tailEnd type="none" w="med" len="med"/>
                    </a:lnB>
                    <a:solidFill>
                      <a:schemeClr val="accent4">
                        <a:lumMod val="20000"/>
                        <a:lumOff val="80000"/>
                      </a:schemeClr>
                    </a:solidFill>
                  </a:tcPr>
                </a:tc>
                <a:tc>
                  <a:txBody>
                    <a:bodyPr/>
                    <a:lstStyle/>
                    <a:p>
                      <a:pPr fontAlgn="t"/>
                      <a:r>
                        <a:rPr lang="en-GB" sz="950" kern="1200" dirty="0">
                          <a:solidFill>
                            <a:schemeClr val="tx2"/>
                          </a:solidFill>
                          <a:effectLst/>
                          <a:latin typeface="Verdana" panose="020B0604030504040204" pitchFamily="34" charset="0"/>
                          <a:ea typeface="Verdana" panose="020B0604030504040204" pitchFamily="34" charset="0"/>
                          <a:cs typeface="Verdana" panose="020B0604030504040204" pitchFamily="34" charset="0"/>
                        </a:rPr>
                        <a:t>  Practical workshop with  </a:t>
                      </a:r>
                    </a:p>
                    <a:p>
                      <a:pPr fontAlgn="t"/>
                      <a:r>
                        <a:rPr lang="en-GB" sz="950" kern="1200" dirty="0">
                          <a:solidFill>
                            <a:schemeClr val="tx2"/>
                          </a:solidFill>
                          <a:effectLst/>
                          <a:latin typeface="Verdana" panose="020B0604030504040204" pitchFamily="34" charset="0"/>
                          <a:ea typeface="Verdana" panose="020B0604030504040204" pitchFamily="34" charset="0"/>
                          <a:cs typeface="Verdana" panose="020B0604030504040204" pitchFamily="34" charset="0"/>
                        </a:rPr>
                        <a:t>  tutorial and practical  </a:t>
                      </a:r>
                    </a:p>
                    <a:p>
                      <a:pPr fontAlgn="t"/>
                      <a:r>
                        <a:rPr lang="en-GB" sz="950" kern="1200" dirty="0">
                          <a:solidFill>
                            <a:schemeClr val="tx2"/>
                          </a:solidFill>
                          <a:effectLst/>
                          <a:latin typeface="Verdana" panose="020B0604030504040204" pitchFamily="34" charset="0"/>
                          <a:ea typeface="Verdana" panose="020B0604030504040204" pitchFamily="34" charset="0"/>
                          <a:cs typeface="Verdana" panose="020B0604030504040204" pitchFamily="34" charset="0"/>
                        </a:rPr>
                        <a:t>  demonstrations.</a:t>
                      </a:r>
                      <a:endParaRPr lang="en-SG" sz="950" spc="-5" dirty="0">
                        <a:solidFill>
                          <a:schemeClr val="tx2"/>
                        </a:solidFill>
                        <a:effectLst/>
                        <a:latin typeface="Verdana" panose="020B0604030504040204" pitchFamily="34" charset="0"/>
                        <a:ea typeface="Verdana" panose="020B0604030504040204" pitchFamily="34" charset="0"/>
                        <a:cs typeface="Verdana" panose="020B0604030504040204" pitchFamily="34" charset="0"/>
                      </a:endParaRPr>
                    </a:p>
                  </a:txBody>
                  <a:tcPr marL="0" marR="0" marT="0" marB="0">
                    <a:lnL w="12700" cap="flat" cmpd="sng" algn="ctr">
                      <a:solidFill>
                        <a:srgbClr val="B2A1C7"/>
                      </a:solidFill>
                      <a:prstDash val="solid"/>
                      <a:round/>
                      <a:headEnd type="none" w="med" len="med"/>
                      <a:tailEnd type="none" w="med" len="med"/>
                    </a:lnL>
                    <a:lnR w="12700" cap="flat" cmpd="sng" algn="ctr">
                      <a:solidFill>
                        <a:srgbClr val="B2A1C7"/>
                      </a:solidFill>
                      <a:prstDash val="solid"/>
                      <a:round/>
                      <a:headEnd type="none" w="med" len="med"/>
                      <a:tailEnd type="none" w="med" len="med"/>
                    </a:lnR>
                    <a:lnT w="12700" cap="flat" cmpd="sng" algn="ctr">
                      <a:solidFill>
                        <a:srgbClr val="B2A1C7"/>
                      </a:solidFill>
                      <a:prstDash val="solid"/>
                      <a:round/>
                      <a:headEnd type="none" w="med" len="med"/>
                      <a:tailEnd type="none" w="med" len="med"/>
                    </a:lnT>
                    <a:lnB w="12700" cap="flat" cmpd="sng" algn="ctr">
                      <a:solidFill>
                        <a:srgbClr val="B2A1C7"/>
                      </a:solidFill>
                      <a:prstDash val="solid"/>
                      <a:round/>
                      <a:headEnd type="none" w="med" len="med"/>
                      <a:tailEnd type="none" w="med" len="med"/>
                    </a:lnB>
                    <a:solidFill>
                      <a:schemeClr val="accent4">
                        <a:lumMod val="20000"/>
                        <a:lumOff val="80000"/>
                      </a:schemeClr>
                    </a:solid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SG" sz="950" kern="1200" dirty="0">
                          <a:solidFill>
                            <a:schemeClr val="tx2"/>
                          </a:solidFill>
                          <a:effectLst/>
                          <a:latin typeface="Verdana" panose="020B0604030504040204" pitchFamily="34" charset="0"/>
                          <a:ea typeface="Verdana" panose="020B0604030504040204" pitchFamily="34" charset="0"/>
                          <a:cs typeface="Verdana" panose="020B0604030504040204" pitchFamily="34" charset="0"/>
                        </a:rPr>
                        <a:t>This workshop will impart basic skills and knowledge on</a:t>
                      </a:r>
                      <a:r>
                        <a:rPr lang="en-SG" sz="950" kern="1200" baseline="0" dirty="0">
                          <a:solidFill>
                            <a:schemeClr val="tx2"/>
                          </a:solidFill>
                          <a:effectLst/>
                          <a:latin typeface="Verdana" panose="020B0604030504040204" pitchFamily="34" charset="0"/>
                          <a:ea typeface="Verdana" panose="020B0604030504040204" pitchFamily="34" charset="0"/>
                          <a:cs typeface="Verdana" panose="020B0604030504040204" pitchFamily="34" charset="0"/>
                        </a:rPr>
                        <a:t> exercise stress tests for maximum oxygen uptake (VO</a:t>
                      </a:r>
                      <a:r>
                        <a:rPr lang="en-SG" sz="950" kern="1200" baseline="-25000" dirty="0">
                          <a:solidFill>
                            <a:schemeClr val="tx2"/>
                          </a:solidFill>
                          <a:effectLst/>
                          <a:latin typeface="Verdana" panose="020B0604030504040204" pitchFamily="34" charset="0"/>
                          <a:ea typeface="Verdana" panose="020B0604030504040204" pitchFamily="34" charset="0"/>
                          <a:cs typeface="Verdana" panose="020B0604030504040204" pitchFamily="34" charset="0"/>
                        </a:rPr>
                        <a:t>2max</a:t>
                      </a:r>
                      <a:r>
                        <a:rPr lang="en-SG" sz="950" kern="1200" baseline="0" dirty="0">
                          <a:solidFill>
                            <a:schemeClr val="tx2"/>
                          </a:solidFill>
                          <a:effectLst/>
                          <a:latin typeface="Verdana" panose="020B0604030504040204" pitchFamily="34" charset="0"/>
                          <a:ea typeface="Verdana" panose="020B0604030504040204" pitchFamily="34" charset="0"/>
                          <a:cs typeface="Verdana" panose="020B0604030504040204" pitchFamily="34" charset="0"/>
                        </a:rPr>
                        <a:t>) and blood lactate response. Students will learn the physiological bases for these tests and also to interpret the test results. </a:t>
                      </a:r>
                      <a:endParaRPr lang="en-SG" sz="950" kern="1200" dirty="0">
                        <a:solidFill>
                          <a:schemeClr val="tx2"/>
                        </a:solidFill>
                        <a:effectLst/>
                        <a:latin typeface="Verdana" panose="020B0604030504040204" pitchFamily="34" charset="0"/>
                        <a:ea typeface="Verdana" panose="020B0604030504040204" pitchFamily="34" charset="0"/>
                        <a:cs typeface="Verdana" panose="020B0604030504040204" pitchFamily="34" charset="0"/>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lang="en-SG" sz="950" kern="1200" dirty="0">
                        <a:solidFill>
                          <a:schemeClr val="tx2"/>
                        </a:solidFill>
                        <a:effectLst/>
                        <a:latin typeface="Verdana" panose="020B0604030504040204" pitchFamily="34" charset="0"/>
                        <a:ea typeface="Verdana" panose="020B0604030504040204" pitchFamily="34" charset="0"/>
                        <a:cs typeface="Verdana" panose="020B0604030504040204" pitchFamily="34" charset="0"/>
                      </a:endParaRPr>
                    </a:p>
                  </a:txBody>
                  <a:tcPr marL="68580" marR="68580" marT="0" marB="0">
                    <a:lnL w="12700" cap="flat" cmpd="sng" algn="ctr">
                      <a:solidFill>
                        <a:srgbClr val="B2A1C7"/>
                      </a:solidFill>
                      <a:prstDash val="solid"/>
                      <a:round/>
                      <a:headEnd type="none" w="med" len="med"/>
                      <a:tailEnd type="none" w="med" len="med"/>
                    </a:lnL>
                    <a:lnR w="12700" cap="flat" cmpd="sng" algn="ctr">
                      <a:solidFill>
                        <a:srgbClr val="B2A1C7"/>
                      </a:solidFill>
                      <a:prstDash val="solid"/>
                      <a:round/>
                      <a:headEnd type="none" w="med" len="med"/>
                      <a:tailEnd type="none" w="med" len="med"/>
                    </a:lnR>
                    <a:lnT w="12700" cap="flat" cmpd="sng" algn="ctr">
                      <a:solidFill>
                        <a:srgbClr val="B2A1C7"/>
                      </a:solidFill>
                      <a:prstDash val="solid"/>
                      <a:round/>
                      <a:headEnd type="none" w="med" len="med"/>
                      <a:tailEnd type="none" w="med" len="med"/>
                    </a:lnT>
                    <a:lnB w="12700" cap="flat" cmpd="sng" algn="ctr">
                      <a:solidFill>
                        <a:srgbClr val="B2A1C7"/>
                      </a:solidFill>
                      <a:prstDash val="solid"/>
                      <a:round/>
                      <a:headEnd type="none" w="med" len="med"/>
                      <a:tailEnd type="none" w="med" len="med"/>
                    </a:lnB>
                    <a:solidFill>
                      <a:schemeClr val="accent4">
                        <a:lumMod val="20000"/>
                        <a:lumOff val="80000"/>
                      </a:schemeClr>
                    </a:solidFill>
                  </a:tcPr>
                </a:tc>
                <a:tc>
                  <a:txBody>
                    <a:bodyPr/>
                    <a:lstStyle/>
                    <a:p>
                      <a:pPr>
                        <a:spcAft>
                          <a:spcPts val="0"/>
                        </a:spcAft>
                      </a:pPr>
                      <a:r>
                        <a:rPr lang="en-SG" sz="950" dirty="0">
                          <a:solidFill>
                            <a:schemeClr val="tx2"/>
                          </a:solidFill>
                          <a:effectLst/>
                          <a:latin typeface="Verdana" panose="020B0604030504040204" pitchFamily="34" charset="0"/>
                          <a:ea typeface="Verdana" panose="020B0604030504040204" pitchFamily="34" charset="0"/>
                          <a:cs typeface="Verdana" panose="020B0604030504040204" pitchFamily="34" charset="0"/>
                        </a:rPr>
                        <a:t>To gain fundamental understanding</a:t>
                      </a:r>
                      <a:r>
                        <a:rPr lang="en-SG" sz="950" baseline="0" dirty="0">
                          <a:solidFill>
                            <a:schemeClr val="tx2"/>
                          </a:solidFill>
                          <a:effectLst/>
                          <a:latin typeface="Verdana" panose="020B0604030504040204" pitchFamily="34" charset="0"/>
                          <a:ea typeface="Verdana" panose="020B0604030504040204" pitchFamily="34" charset="0"/>
                          <a:cs typeface="Verdana" panose="020B0604030504040204" pitchFamily="34" charset="0"/>
                        </a:rPr>
                        <a:t> of VO2max and blood lactate responses during exercise performance, including the test procedures and interpretation of  test results</a:t>
                      </a:r>
                      <a:endParaRPr lang="en-SG" sz="950" dirty="0">
                        <a:solidFill>
                          <a:schemeClr val="tx2"/>
                        </a:solidFill>
                        <a:effectLst/>
                        <a:latin typeface="Verdana" panose="020B0604030504040204" pitchFamily="34" charset="0"/>
                        <a:ea typeface="Verdana" panose="020B0604030504040204" pitchFamily="34" charset="0"/>
                        <a:cs typeface="Verdana" panose="020B0604030504040204" pitchFamily="34" charset="0"/>
                      </a:endParaRPr>
                    </a:p>
                  </a:txBody>
                  <a:tcPr marL="68580" marR="68580" marT="9525" marB="0">
                    <a:lnL w="12700" cap="flat" cmpd="sng" algn="ctr">
                      <a:solidFill>
                        <a:srgbClr val="B2A1C7"/>
                      </a:solidFill>
                      <a:prstDash val="solid"/>
                      <a:round/>
                      <a:headEnd type="none" w="med" len="med"/>
                      <a:tailEnd type="none" w="med" len="med"/>
                    </a:lnL>
                    <a:lnR w="12700" cap="flat" cmpd="sng" algn="ctr">
                      <a:solidFill>
                        <a:srgbClr val="B2A1C7"/>
                      </a:solidFill>
                      <a:prstDash val="solid"/>
                      <a:round/>
                      <a:headEnd type="none" w="med" len="med"/>
                      <a:tailEnd type="none" w="med" len="med"/>
                    </a:lnR>
                    <a:lnT w="12700" cap="flat" cmpd="sng" algn="ctr">
                      <a:solidFill>
                        <a:srgbClr val="B2A1C7"/>
                      </a:solidFill>
                      <a:prstDash val="solid"/>
                      <a:round/>
                      <a:headEnd type="none" w="med" len="med"/>
                      <a:tailEnd type="none" w="med" len="med"/>
                    </a:lnT>
                    <a:lnB w="12700" cap="flat" cmpd="sng" algn="ctr">
                      <a:solidFill>
                        <a:srgbClr val="B2A1C7"/>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3649612422"/>
                  </a:ext>
                </a:extLst>
              </a:tr>
            </a:tbl>
          </a:graphicData>
        </a:graphic>
      </p:graphicFrame>
    </p:spTree>
    <p:extLst>
      <p:ext uri="{BB962C8B-B14F-4D97-AF65-F5344CB8AC3E}">
        <p14:creationId xmlns:p14="http://schemas.microsoft.com/office/powerpoint/2010/main" val="240830205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112478" y="458936"/>
            <a:ext cx="5767754" cy="1902103"/>
          </a:xfrm>
        </p:spPr>
        <p:txBody>
          <a:bodyPr>
            <a:normAutofit/>
          </a:bodyPr>
          <a:lstStyle/>
          <a:p>
            <a:r>
              <a:rPr lang="en-SG" sz="2400" dirty="0">
                <a:solidFill>
                  <a:srgbClr val="6C4F81"/>
                </a:solidFill>
              </a:rPr>
              <a:t>GRADUATE DIPLOMA IN SPORTS MEDICINE (GDSM) PROGRAMME SYLLABUS WITH OBJECTIVES</a:t>
            </a:r>
            <a:endParaRPr lang="en-US" sz="2400" dirty="0"/>
          </a:p>
        </p:txBody>
      </p:sp>
      <p:graphicFrame>
        <p:nvGraphicFramePr>
          <p:cNvPr id="4" name="Table 3"/>
          <p:cNvGraphicFramePr>
            <a:graphicFrameLocks noGrp="1"/>
          </p:cNvGraphicFramePr>
          <p:nvPr>
            <p:extLst>
              <p:ext uri="{D42A27DB-BD31-4B8C-83A1-F6EECF244321}">
                <p14:modId xmlns:p14="http://schemas.microsoft.com/office/powerpoint/2010/main" val="2100678133"/>
              </p:ext>
            </p:extLst>
          </p:nvPr>
        </p:nvGraphicFramePr>
        <p:xfrm>
          <a:off x="298938" y="2209800"/>
          <a:ext cx="8581294" cy="1788637"/>
        </p:xfrm>
        <a:graphic>
          <a:graphicData uri="http://schemas.openxmlformats.org/drawingml/2006/table">
            <a:tbl>
              <a:tblPr firstRow="1" firstCol="1" bandRow="1"/>
              <a:tblGrid>
                <a:gridCol w="396121">
                  <a:extLst>
                    <a:ext uri="{9D8B030D-6E8A-4147-A177-3AD203B41FA5}">
                      <a16:colId xmlns:a16="http://schemas.microsoft.com/office/drawing/2014/main" val="2286655418"/>
                    </a:ext>
                  </a:extLst>
                </a:gridCol>
                <a:gridCol w="1476641">
                  <a:extLst>
                    <a:ext uri="{9D8B030D-6E8A-4147-A177-3AD203B41FA5}">
                      <a16:colId xmlns:a16="http://schemas.microsoft.com/office/drawing/2014/main" val="1737811969"/>
                    </a:ext>
                  </a:extLst>
                </a:gridCol>
                <a:gridCol w="2457450">
                  <a:extLst>
                    <a:ext uri="{9D8B030D-6E8A-4147-A177-3AD203B41FA5}">
                      <a16:colId xmlns:a16="http://schemas.microsoft.com/office/drawing/2014/main" val="3767820253"/>
                    </a:ext>
                  </a:extLst>
                </a:gridCol>
                <a:gridCol w="2181312">
                  <a:extLst>
                    <a:ext uri="{9D8B030D-6E8A-4147-A177-3AD203B41FA5}">
                      <a16:colId xmlns:a16="http://schemas.microsoft.com/office/drawing/2014/main" val="1762857827"/>
                    </a:ext>
                  </a:extLst>
                </a:gridCol>
                <a:gridCol w="2069770">
                  <a:extLst>
                    <a:ext uri="{9D8B030D-6E8A-4147-A177-3AD203B41FA5}">
                      <a16:colId xmlns:a16="http://schemas.microsoft.com/office/drawing/2014/main" val="320072753"/>
                    </a:ext>
                  </a:extLst>
                </a:gridCol>
              </a:tblGrid>
              <a:tr h="196057">
                <a:tc>
                  <a:txBody>
                    <a:bodyPr/>
                    <a:lstStyle/>
                    <a:p>
                      <a:pPr algn="ctr">
                        <a:spcBef>
                          <a:spcPts val="200"/>
                        </a:spcBef>
                        <a:spcAft>
                          <a:spcPts val="0"/>
                        </a:spcAft>
                      </a:pPr>
                      <a:r>
                        <a:rPr lang="en-SG" sz="950" b="1" dirty="0">
                          <a:solidFill>
                            <a:schemeClr val="tx2"/>
                          </a:solidFill>
                          <a:effectLst/>
                          <a:latin typeface="Verdana" panose="020B0604030504040204" pitchFamily="34" charset="0"/>
                          <a:ea typeface="Verdana" panose="020B0604030504040204" pitchFamily="34" charset="0"/>
                          <a:cs typeface="Verdana" panose="020B0604030504040204" pitchFamily="34" charset="0"/>
                        </a:rPr>
                        <a:t>NO</a:t>
                      </a:r>
                    </a:p>
                  </a:txBody>
                  <a:tcPr marL="68580" marR="68580" marT="0" marB="0">
                    <a:lnL w="12700" cap="flat" cmpd="sng" algn="ctr">
                      <a:solidFill>
                        <a:srgbClr val="B2A1C7"/>
                      </a:solidFill>
                      <a:prstDash val="solid"/>
                      <a:round/>
                      <a:headEnd type="none" w="med" len="med"/>
                      <a:tailEnd type="none" w="med" len="med"/>
                    </a:lnL>
                    <a:lnR w="12700" cap="flat" cmpd="sng" algn="ctr">
                      <a:solidFill>
                        <a:srgbClr val="B2A1C7"/>
                      </a:solidFill>
                      <a:prstDash val="solid"/>
                      <a:round/>
                      <a:headEnd type="none" w="med" len="med"/>
                      <a:tailEnd type="none" w="med" len="med"/>
                    </a:lnR>
                    <a:lnT w="12700" cap="flat" cmpd="sng" algn="ctr">
                      <a:solidFill>
                        <a:srgbClr val="B2A1C7"/>
                      </a:solidFill>
                      <a:prstDash val="solid"/>
                      <a:round/>
                      <a:headEnd type="none" w="med" len="med"/>
                      <a:tailEnd type="none" w="med" len="med"/>
                    </a:lnT>
                    <a:lnB w="19050" cap="flat" cmpd="sng" algn="ctr">
                      <a:solidFill>
                        <a:srgbClr val="B2A1C7"/>
                      </a:solidFill>
                      <a:prstDash val="solid"/>
                      <a:round/>
                      <a:headEnd type="none" w="med" len="med"/>
                      <a:tailEnd type="none" w="med" len="med"/>
                    </a:lnB>
                  </a:tcPr>
                </a:tc>
                <a:tc>
                  <a:txBody>
                    <a:bodyPr/>
                    <a:lstStyle/>
                    <a:p>
                      <a:pPr algn="ctr">
                        <a:spcBef>
                          <a:spcPts val="200"/>
                        </a:spcBef>
                        <a:spcAft>
                          <a:spcPts val="0"/>
                        </a:spcAft>
                      </a:pPr>
                      <a:r>
                        <a:rPr lang="en-SG" sz="950" b="1" dirty="0">
                          <a:solidFill>
                            <a:schemeClr val="tx2"/>
                          </a:solidFill>
                          <a:effectLst/>
                          <a:latin typeface="Verdana" panose="020B0604030504040204" pitchFamily="34" charset="0"/>
                          <a:ea typeface="Verdana" panose="020B0604030504040204" pitchFamily="34" charset="0"/>
                          <a:cs typeface="Verdana" panose="020B0604030504040204" pitchFamily="34" charset="0"/>
                        </a:rPr>
                        <a:t>MODULE</a:t>
                      </a:r>
                    </a:p>
                  </a:txBody>
                  <a:tcPr marL="68580" marR="68580" marT="0" marB="0">
                    <a:lnL w="12700" cap="flat" cmpd="sng" algn="ctr">
                      <a:solidFill>
                        <a:srgbClr val="B2A1C7"/>
                      </a:solidFill>
                      <a:prstDash val="solid"/>
                      <a:round/>
                      <a:headEnd type="none" w="med" len="med"/>
                      <a:tailEnd type="none" w="med" len="med"/>
                    </a:lnL>
                    <a:lnR w="12700" cap="flat" cmpd="sng" algn="ctr">
                      <a:solidFill>
                        <a:srgbClr val="B2A1C7"/>
                      </a:solidFill>
                      <a:prstDash val="solid"/>
                      <a:round/>
                      <a:headEnd type="none" w="med" len="med"/>
                      <a:tailEnd type="none" w="med" len="med"/>
                    </a:lnR>
                    <a:lnT w="12700" cap="flat" cmpd="sng" algn="ctr">
                      <a:solidFill>
                        <a:srgbClr val="B2A1C7"/>
                      </a:solidFill>
                      <a:prstDash val="solid"/>
                      <a:round/>
                      <a:headEnd type="none" w="med" len="med"/>
                      <a:tailEnd type="none" w="med" len="med"/>
                    </a:lnT>
                    <a:lnB w="19050" cap="flat" cmpd="sng" algn="ctr">
                      <a:solidFill>
                        <a:srgbClr val="B2A1C7"/>
                      </a:solidFill>
                      <a:prstDash val="solid"/>
                      <a:round/>
                      <a:headEnd type="none" w="med" len="med"/>
                      <a:tailEnd type="none" w="med" len="med"/>
                    </a:lnB>
                  </a:tcPr>
                </a:tc>
                <a:tc>
                  <a:txBody>
                    <a:bodyPr/>
                    <a:lstStyle/>
                    <a:p>
                      <a:pPr marL="0" marR="0" lvl="0" indent="0" algn="ctr" defTabSz="457200" rtl="0" eaLnBrk="1" fontAlgn="auto" latinLnBrk="0" hangingPunct="1">
                        <a:lnSpc>
                          <a:spcPct val="100000"/>
                        </a:lnSpc>
                        <a:spcBef>
                          <a:spcPts val="200"/>
                        </a:spcBef>
                        <a:spcAft>
                          <a:spcPts val="0"/>
                        </a:spcAft>
                        <a:buClrTx/>
                        <a:buSzTx/>
                        <a:buFontTx/>
                        <a:buNone/>
                        <a:tabLst/>
                        <a:defRPr/>
                      </a:pPr>
                      <a:r>
                        <a:rPr lang="en-SG" sz="950" b="1" dirty="0">
                          <a:solidFill>
                            <a:schemeClr val="tx2"/>
                          </a:solidFill>
                          <a:effectLst/>
                          <a:latin typeface="Verdana" panose="020B0604030504040204" pitchFamily="34" charset="0"/>
                          <a:ea typeface="Verdana" panose="020B0604030504040204" pitchFamily="34" charset="0"/>
                          <a:cs typeface="Verdana" panose="020B0604030504040204" pitchFamily="34" charset="0"/>
                        </a:rPr>
                        <a:t>COURSE</a:t>
                      </a:r>
                      <a:r>
                        <a:rPr lang="en-SG" sz="950" b="1" baseline="0" dirty="0">
                          <a:solidFill>
                            <a:schemeClr val="tx2"/>
                          </a:solidFill>
                          <a:effectLst/>
                          <a:latin typeface="Verdana" panose="020B0604030504040204" pitchFamily="34" charset="0"/>
                          <a:ea typeface="Verdana" panose="020B0604030504040204" pitchFamily="34" charset="0"/>
                          <a:cs typeface="Verdana" panose="020B0604030504040204" pitchFamily="34" charset="0"/>
                        </a:rPr>
                        <a:t> COMPONENT</a:t>
                      </a:r>
                      <a:endParaRPr lang="en-SG" sz="950" b="1" dirty="0">
                        <a:solidFill>
                          <a:schemeClr val="tx2"/>
                        </a:solidFill>
                        <a:effectLst/>
                        <a:latin typeface="Verdana" panose="020B0604030504040204" pitchFamily="34" charset="0"/>
                        <a:ea typeface="Verdana" panose="020B0604030504040204" pitchFamily="34" charset="0"/>
                        <a:cs typeface="Verdana" panose="020B0604030504040204" pitchFamily="34" charset="0"/>
                      </a:endParaRPr>
                    </a:p>
                  </a:txBody>
                  <a:tcPr marL="68580" marR="68580" marT="0" marB="0">
                    <a:lnL w="12700" cap="flat" cmpd="sng" algn="ctr">
                      <a:solidFill>
                        <a:srgbClr val="B2A1C7"/>
                      </a:solidFill>
                      <a:prstDash val="solid"/>
                      <a:round/>
                      <a:headEnd type="none" w="med" len="med"/>
                      <a:tailEnd type="none" w="med" len="med"/>
                    </a:lnL>
                    <a:lnR w="12700" cap="flat" cmpd="sng" algn="ctr">
                      <a:solidFill>
                        <a:srgbClr val="B2A1C7"/>
                      </a:solidFill>
                      <a:prstDash val="solid"/>
                      <a:round/>
                      <a:headEnd type="none" w="med" len="med"/>
                      <a:tailEnd type="none" w="med" len="med"/>
                    </a:lnR>
                    <a:lnT w="12700" cap="flat" cmpd="sng" algn="ctr">
                      <a:solidFill>
                        <a:srgbClr val="B2A1C7"/>
                      </a:solidFill>
                      <a:prstDash val="solid"/>
                      <a:round/>
                      <a:headEnd type="none" w="med" len="med"/>
                      <a:tailEnd type="none" w="med" len="med"/>
                    </a:lnT>
                    <a:lnB w="19050" cap="flat" cmpd="sng" algn="ctr">
                      <a:solidFill>
                        <a:srgbClr val="B2A1C7"/>
                      </a:solidFill>
                      <a:prstDash val="solid"/>
                      <a:round/>
                      <a:headEnd type="none" w="med" len="med"/>
                      <a:tailEnd type="none" w="med" len="med"/>
                    </a:lnB>
                  </a:tcPr>
                </a:tc>
                <a:tc>
                  <a:txBody>
                    <a:bodyPr/>
                    <a:lstStyle/>
                    <a:p>
                      <a:pPr algn="ctr">
                        <a:spcBef>
                          <a:spcPts val="200"/>
                        </a:spcBef>
                        <a:spcAft>
                          <a:spcPts val="0"/>
                        </a:spcAft>
                      </a:pPr>
                      <a:r>
                        <a:rPr lang="en-SG" sz="950" b="1" dirty="0">
                          <a:solidFill>
                            <a:schemeClr val="tx2"/>
                          </a:solidFill>
                          <a:effectLst/>
                          <a:latin typeface="Verdana" panose="020B0604030504040204" pitchFamily="34" charset="0"/>
                          <a:ea typeface="Verdana" panose="020B0604030504040204" pitchFamily="34" charset="0"/>
                          <a:cs typeface="Verdana" panose="020B0604030504040204" pitchFamily="34" charset="0"/>
                        </a:rPr>
                        <a:t>DESCRIPTION</a:t>
                      </a:r>
                    </a:p>
                  </a:txBody>
                  <a:tcPr marL="68580" marR="68580" marT="0" marB="0">
                    <a:lnL w="12700" cap="flat" cmpd="sng" algn="ctr">
                      <a:solidFill>
                        <a:srgbClr val="B2A1C7"/>
                      </a:solidFill>
                      <a:prstDash val="solid"/>
                      <a:round/>
                      <a:headEnd type="none" w="med" len="med"/>
                      <a:tailEnd type="none" w="med" len="med"/>
                    </a:lnL>
                    <a:lnR w="12700" cap="flat" cmpd="sng" algn="ctr">
                      <a:solidFill>
                        <a:srgbClr val="B2A1C7"/>
                      </a:solidFill>
                      <a:prstDash val="solid"/>
                      <a:round/>
                      <a:headEnd type="none" w="med" len="med"/>
                      <a:tailEnd type="none" w="med" len="med"/>
                    </a:lnR>
                    <a:lnT w="12700" cap="flat" cmpd="sng" algn="ctr">
                      <a:solidFill>
                        <a:srgbClr val="B2A1C7"/>
                      </a:solidFill>
                      <a:prstDash val="solid"/>
                      <a:round/>
                      <a:headEnd type="none" w="med" len="med"/>
                      <a:tailEnd type="none" w="med" len="med"/>
                    </a:lnT>
                    <a:lnB w="19050" cap="flat" cmpd="sng" algn="ctr">
                      <a:solidFill>
                        <a:srgbClr val="B2A1C7"/>
                      </a:solidFill>
                      <a:prstDash val="solid"/>
                      <a:round/>
                      <a:headEnd type="none" w="med" len="med"/>
                      <a:tailEnd type="none" w="med" len="med"/>
                    </a:lnB>
                  </a:tcPr>
                </a:tc>
                <a:tc>
                  <a:txBody>
                    <a:bodyPr/>
                    <a:lstStyle/>
                    <a:p>
                      <a:pPr algn="ctr">
                        <a:spcBef>
                          <a:spcPts val="200"/>
                        </a:spcBef>
                        <a:spcAft>
                          <a:spcPts val="0"/>
                        </a:spcAft>
                      </a:pPr>
                      <a:r>
                        <a:rPr lang="en-SG" sz="950" b="1" dirty="0">
                          <a:solidFill>
                            <a:schemeClr val="tx2"/>
                          </a:solidFill>
                          <a:effectLst/>
                          <a:latin typeface="Verdana" panose="020B0604030504040204" pitchFamily="34" charset="0"/>
                          <a:ea typeface="Verdana" panose="020B0604030504040204" pitchFamily="34" charset="0"/>
                          <a:cs typeface="Verdana" panose="020B0604030504040204" pitchFamily="34" charset="0"/>
                        </a:rPr>
                        <a:t>LEARNING OBJECTIVES</a:t>
                      </a:r>
                    </a:p>
                  </a:txBody>
                  <a:tcPr marL="68580" marR="68580" marT="0" marB="0">
                    <a:lnL w="12700" cap="flat" cmpd="sng" algn="ctr">
                      <a:solidFill>
                        <a:srgbClr val="B2A1C7"/>
                      </a:solidFill>
                      <a:prstDash val="solid"/>
                      <a:round/>
                      <a:headEnd type="none" w="med" len="med"/>
                      <a:tailEnd type="none" w="med" len="med"/>
                    </a:lnL>
                    <a:lnR w="12700" cap="flat" cmpd="sng" algn="ctr">
                      <a:solidFill>
                        <a:srgbClr val="B2A1C7"/>
                      </a:solidFill>
                      <a:prstDash val="solid"/>
                      <a:round/>
                      <a:headEnd type="none" w="med" len="med"/>
                      <a:tailEnd type="none" w="med" len="med"/>
                    </a:lnR>
                    <a:lnT w="12700" cap="flat" cmpd="sng" algn="ctr">
                      <a:solidFill>
                        <a:srgbClr val="B2A1C7"/>
                      </a:solidFill>
                      <a:prstDash val="solid"/>
                      <a:round/>
                      <a:headEnd type="none" w="med" len="med"/>
                      <a:tailEnd type="none" w="med" len="med"/>
                    </a:lnT>
                    <a:lnB w="19050" cap="flat" cmpd="sng" algn="ctr">
                      <a:solidFill>
                        <a:srgbClr val="B2A1C7"/>
                      </a:solidFill>
                      <a:prstDash val="solid"/>
                      <a:round/>
                      <a:headEnd type="none" w="med" len="med"/>
                      <a:tailEnd type="none" w="med" len="med"/>
                    </a:lnB>
                  </a:tcPr>
                </a:tc>
                <a:extLst>
                  <a:ext uri="{0D108BD9-81ED-4DB2-BD59-A6C34878D82A}">
                    <a16:rowId xmlns:a16="http://schemas.microsoft.com/office/drawing/2014/main" val="590799837"/>
                  </a:ext>
                </a:extLst>
              </a:tr>
              <a:tr h="1251743">
                <a:tc>
                  <a:txBody>
                    <a:bodyPr/>
                    <a:lstStyle/>
                    <a:p>
                      <a:pPr algn="l">
                        <a:spcAft>
                          <a:spcPts val="0"/>
                        </a:spcAft>
                      </a:pPr>
                      <a:r>
                        <a:rPr lang="en-SG" sz="950" b="1" dirty="0">
                          <a:solidFill>
                            <a:schemeClr val="tx2"/>
                          </a:solidFill>
                          <a:effectLst/>
                          <a:latin typeface="Verdana" panose="020B0604030504040204" pitchFamily="34" charset="0"/>
                          <a:ea typeface="Verdana" panose="020B0604030504040204" pitchFamily="34" charset="0"/>
                          <a:cs typeface="Verdana" panose="020B0604030504040204" pitchFamily="34" charset="0"/>
                        </a:rPr>
                        <a:t>10</a:t>
                      </a:r>
                      <a:endParaRPr lang="en-SG" sz="950" dirty="0">
                        <a:solidFill>
                          <a:schemeClr val="tx2"/>
                        </a:solidFill>
                        <a:effectLst/>
                        <a:latin typeface="Verdana" panose="020B0604030504040204" pitchFamily="34" charset="0"/>
                        <a:ea typeface="Verdana" panose="020B0604030504040204" pitchFamily="34" charset="0"/>
                        <a:cs typeface="Verdana" panose="020B0604030504040204" pitchFamily="34" charset="0"/>
                      </a:endParaRPr>
                    </a:p>
                  </a:txBody>
                  <a:tcPr marL="68580" marR="68580" marT="0" marB="0">
                    <a:lnL w="12700" cap="flat" cmpd="sng" algn="ctr">
                      <a:solidFill>
                        <a:srgbClr val="B2A1C7"/>
                      </a:solidFill>
                      <a:prstDash val="solid"/>
                      <a:round/>
                      <a:headEnd type="none" w="med" len="med"/>
                      <a:tailEnd type="none" w="med" len="med"/>
                    </a:lnL>
                    <a:lnR w="12700" cap="flat" cmpd="sng" algn="ctr">
                      <a:solidFill>
                        <a:srgbClr val="B2A1C7"/>
                      </a:solidFill>
                      <a:prstDash val="solid"/>
                      <a:round/>
                      <a:headEnd type="none" w="med" len="med"/>
                      <a:tailEnd type="none" w="med" len="med"/>
                    </a:lnR>
                    <a:lnT w="19050" cap="flat" cmpd="sng" algn="ctr">
                      <a:solidFill>
                        <a:srgbClr val="B2A1C7"/>
                      </a:solidFill>
                      <a:prstDash val="solid"/>
                      <a:round/>
                      <a:headEnd type="none" w="med" len="med"/>
                      <a:tailEnd type="none" w="med" len="med"/>
                    </a:lnT>
                    <a:lnB w="12700" cap="flat" cmpd="sng" algn="ctr">
                      <a:solidFill>
                        <a:srgbClr val="B2A1C7"/>
                      </a:solidFill>
                      <a:prstDash val="solid"/>
                      <a:round/>
                      <a:headEnd type="none" w="med" len="med"/>
                      <a:tailEnd type="none" w="med" len="med"/>
                    </a:lnB>
                    <a:solidFill>
                      <a:srgbClr val="E5DFEC"/>
                    </a:solidFill>
                  </a:tcPr>
                </a:tc>
                <a:tc>
                  <a:txBody>
                    <a:bodyPr/>
                    <a:lstStyle/>
                    <a:p>
                      <a:pPr algn="l">
                        <a:spcAft>
                          <a:spcPts val="0"/>
                        </a:spcAft>
                      </a:pPr>
                      <a:r>
                        <a:rPr lang="en-GB" sz="1000" b="1" baseline="0" dirty="0">
                          <a:effectLst/>
                          <a:latin typeface="Arial" panose="020B0604020202020204" pitchFamily="34" charset="0"/>
                          <a:ea typeface="SimSun" panose="02010600030101010101" pitchFamily="2" charset="-122"/>
                          <a:cs typeface="Arial" panose="020B0604020202020204" pitchFamily="34" charset="0"/>
                        </a:rPr>
                        <a:t>  </a:t>
                      </a:r>
                      <a:r>
                        <a:rPr lang="en-GB" sz="950" b="1" dirty="0">
                          <a:solidFill>
                            <a:schemeClr val="tx2"/>
                          </a:solidFill>
                          <a:effectLst/>
                          <a:latin typeface="Verdana" panose="020B0604030504040204" pitchFamily="34" charset="0"/>
                          <a:ea typeface="Verdana" panose="020B0604030504040204" pitchFamily="34" charset="0"/>
                          <a:cs typeface="Verdana" panose="020B0604030504040204" pitchFamily="34" charset="0"/>
                        </a:rPr>
                        <a:t>Clinical</a:t>
                      </a:r>
                      <a:r>
                        <a:rPr lang="en-GB" sz="950" b="1" baseline="0" dirty="0">
                          <a:solidFill>
                            <a:schemeClr val="tx2"/>
                          </a:solidFill>
                          <a:effectLst/>
                          <a:latin typeface="Verdana" panose="020B0604030504040204" pitchFamily="34" charset="0"/>
                          <a:ea typeface="Verdana" panose="020B0604030504040204" pitchFamily="34" charset="0"/>
                          <a:cs typeface="Verdana" panose="020B0604030504040204" pitchFamily="34" charset="0"/>
                        </a:rPr>
                        <a:t> </a:t>
                      </a:r>
                      <a:r>
                        <a:rPr lang="en-GB" sz="950" b="1" dirty="0">
                          <a:solidFill>
                            <a:schemeClr val="tx2"/>
                          </a:solidFill>
                          <a:effectLst/>
                          <a:latin typeface="Verdana" panose="020B0604030504040204" pitchFamily="34" charset="0"/>
                          <a:ea typeface="Verdana" panose="020B0604030504040204" pitchFamily="34" charset="0"/>
                          <a:cs typeface="Verdana" panose="020B0604030504040204" pitchFamily="34" charset="0"/>
                        </a:rPr>
                        <a:t>Attachment </a:t>
                      </a:r>
                      <a:endParaRPr lang="en-SG" sz="950" dirty="0">
                        <a:solidFill>
                          <a:schemeClr val="tx2"/>
                        </a:solidFill>
                        <a:effectLst/>
                        <a:latin typeface="Verdana" panose="020B0604030504040204" pitchFamily="34" charset="0"/>
                        <a:ea typeface="Verdana" panose="020B0604030504040204" pitchFamily="34" charset="0"/>
                        <a:cs typeface="Verdana" panose="020B0604030504040204" pitchFamily="34" charset="0"/>
                      </a:endParaRPr>
                    </a:p>
                    <a:p>
                      <a:pPr eaLnBrk="0" hangingPunct="0">
                        <a:lnSpc>
                          <a:spcPts val="1130"/>
                        </a:lnSpc>
                        <a:spcAft>
                          <a:spcPts val="0"/>
                        </a:spcAft>
                      </a:pPr>
                      <a:r>
                        <a:rPr lang="en-GB" sz="1000" b="1" dirty="0">
                          <a:effectLst/>
                          <a:latin typeface="Times New Roman" panose="02020603050405020304" pitchFamily="18" charset="0"/>
                          <a:ea typeface="SimSun" panose="02010600030101010101" pitchFamily="2" charset="-122"/>
                        </a:rPr>
                        <a:t> </a:t>
                      </a:r>
                      <a:endParaRPr lang="en-SG" sz="1200" dirty="0">
                        <a:effectLst/>
                        <a:latin typeface="Times New Roman" panose="02020603050405020304" pitchFamily="18" charset="0"/>
                        <a:ea typeface="SimSun" panose="02010600030101010101" pitchFamily="2" charset="-122"/>
                      </a:endParaRPr>
                    </a:p>
                  </a:txBody>
                  <a:tcPr marL="0" marR="0" marT="0" marB="0">
                    <a:lnL w="12700" cap="flat" cmpd="sng" algn="ctr">
                      <a:solidFill>
                        <a:srgbClr val="B2A1C7"/>
                      </a:solidFill>
                      <a:prstDash val="solid"/>
                      <a:round/>
                      <a:headEnd type="none" w="med" len="med"/>
                      <a:tailEnd type="none" w="med" len="med"/>
                    </a:lnL>
                    <a:lnR w="12700" cap="flat" cmpd="sng" algn="ctr">
                      <a:solidFill>
                        <a:srgbClr val="B2A1C7"/>
                      </a:solidFill>
                      <a:prstDash val="solid"/>
                      <a:round/>
                      <a:headEnd type="none" w="med" len="med"/>
                      <a:tailEnd type="none" w="med" len="med"/>
                    </a:lnR>
                    <a:lnT w="19050" cap="flat" cmpd="sng" algn="ctr">
                      <a:solidFill>
                        <a:srgbClr val="B2A1C7"/>
                      </a:solidFill>
                      <a:prstDash val="solid"/>
                      <a:round/>
                      <a:headEnd type="none" w="med" len="med"/>
                      <a:tailEnd type="none" w="med" len="med"/>
                    </a:lnT>
                    <a:lnB w="12700" cap="flat" cmpd="sng" algn="ctr">
                      <a:solidFill>
                        <a:srgbClr val="B2A1C7"/>
                      </a:solidFill>
                      <a:prstDash val="solid"/>
                      <a:round/>
                      <a:headEnd type="none" w="med" len="med"/>
                      <a:tailEnd type="none" w="med" len="med"/>
                    </a:lnB>
                    <a:solidFill>
                      <a:srgbClr val="E5DFEC"/>
                    </a:solidFill>
                  </a:tcPr>
                </a:tc>
                <a:tc>
                  <a:txBody>
                    <a:bodyPr/>
                    <a:lstStyle/>
                    <a:p>
                      <a:pPr algn="l" fontAlgn="t"/>
                      <a:r>
                        <a:rPr lang="en-GB" sz="950" kern="1200" dirty="0">
                          <a:solidFill>
                            <a:schemeClr val="tx2"/>
                          </a:solidFill>
                          <a:effectLst/>
                          <a:latin typeface="Verdana" panose="020B0604030504040204" pitchFamily="34" charset="0"/>
                          <a:ea typeface="Verdana" panose="020B0604030504040204" pitchFamily="34" charset="0"/>
                          <a:cs typeface="Verdana" panose="020B0604030504040204" pitchFamily="34" charset="0"/>
                        </a:rPr>
                        <a:t>Practical attachment </a:t>
                      </a:r>
                      <a:endParaRPr lang="en-SG" sz="950" dirty="0">
                        <a:solidFill>
                          <a:schemeClr val="tx2"/>
                        </a:solidFill>
                        <a:latin typeface="Verdana" panose="020B0604030504040204" pitchFamily="34" charset="0"/>
                        <a:ea typeface="Verdana" panose="020B0604030504040204" pitchFamily="34" charset="0"/>
                        <a:cs typeface="Verdana" panose="020B0604030504040204" pitchFamily="34" charset="0"/>
                      </a:endParaRPr>
                    </a:p>
                  </a:txBody>
                  <a:tcPr>
                    <a:lnL w="12700" cap="flat" cmpd="sng" algn="ctr">
                      <a:solidFill>
                        <a:srgbClr val="B2A1C7"/>
                      </a:solidFill>
                      <a:prstDash val="solid"/>
                      <a:round/>
                      <a:headEnd type="none" w="med" len="med"/>
                      <a:tailEnd type="none" w="med" len="med"/>
                    </a:lnL>
                    <a:lnR w="12700" cap="flat" cmpd="sng" algn="ctr">
                      <a:solidFill>
                        <a:srgbClr val="B2A1C7"/>
                      </a:solidFill>
                      <a:prstDash val="solid"/>
                      <a:round/>
                      <a:headEnd type="none" w="med" len="med"/>
                      <a:tailEnd type="none" w="med" len="med"/>
                    </a:lnR>
                    <a:lnT w="19050" cap="flat" cmpd="sng" algn="ctr">
                      <a:solidFill>
                        <a:srgbClr val="B2A1C7"/>
                      </a:solidFill>
                      <a:prstDash val="solid"/>
                      <a:round/>
                      <a:headEnd type="none" w="med" len="med"/>
                      <a:tailEnd type="none" w="med" len="med"/>
                    </a:lnT>
                    <a:lnB w="12700" cap="flat" cmpd="sng" algn="ctr">
                      <a:solidFill>
                        <a:srgbClr val="B2A1C7"/>
                      </a:solidFill>
                      <a:prstDash val="solid"/>
                      <a:round/>
                      <a:headEnd type="none" w="med" len="med"/>
                      <a:tailEnd type="none" w="med" len="med"/>
                    </a:lnB>
                    <a:solidFill>
                      <a:srgbClr val="E5DFEC"/>
                    </a:solidFill>
                  </a:tcPr>
                </a:tc>
                <a:tc>
                  <a:txBody>
                    <a:bodyPr/>
                    <a:lstStyle/>
                    <a:p>
                      <a:r>
                        <a:rPr lang="en-SG" sz="950" kern="1200" dirty="0">
                          <a:solidFill>
                            <a:schemeClr val="tx2"/>
                          </a:solidFill>
                          <a:effectLst/>
                          <a:latin typeface="Verdana" panose="020B0604030504040204" pitchFamily="34" charset="0"/>
                          <a:ea typeface="Verdana" panose="020B0604030504040204" pitchFamily="34" charset="0"/>
                          <a:cs typeface="Verdana" panose="020B0604030504040204" pitchFamily="34" charset="0"/>
                        </a:rPr>
                        <a:t>Students will be attached to Sports Medicine Departments a</a:t>
                      </a:r>
                      <a:r>
                        <a:rPr lang="en-GB" sz="950" kern="1200" dirty="0">
                          <a:solidFill>
                            <a:schemeClr val="tx2"/>
                          </a:solidFill>
                          <a:effectLst/>
                          <a:latin typeface="Verdana" panose="020B0604030504040204" pitchFamily="34" charset="0"/>
                          <a:ea typeface="Verdana" panose="020B0604030504040204" pitchFamily="34" charset="0"/>
                          <a:cs typeface="Verdana" panose="020B0604030504040204" pitchFamily="34" charset="0"/>
                        </a:rPr>
                        <a:t>t</a:t>
                      </a:r>
                      <a:r>
                        <a:rPr lang="en-SG" sz="950" kern="1200" dirty="0">
                          <a:solidFill>
                            <a:schemeClr val="tx2"/>
                          </a:solidFill>
                          <a:effectLst/>
                          <a:latin typeface="Verdana" panose="020B0604030504040204" pitchFamily="34" charset="0"/>
                          <a:ea typeface="Verdana" panose="020B0604030504040204" pitchFamily="34" charset="0"/>
                          <a:cs typeface="Verdana" panose="020B0604030504040204" pitchFamily="34" charset="0"/>
                        </a:rPr>
                        <a:t> CGH, KTPH, NUH and TTSH to work beside Sports Medicine Clinicians in managing actual cases in the clinic. Where possible and there are suitable ongoing event , the clinical attachment will also include medical cover of sporting events.</a:t>
                      </a:r>
                    </a:p>
                    <a:p>
                      <a:endParaRPr lang="en-SG" sz="950" kern="1200" dirty="0">
                        <a:solidFill>
                          <a:schemeClr val="tx2"/>
                        </a:solidFill>
                        <a:effectLst/>
                        <a:latin typeface="Verdana" panose="020B0604030504040204" pitchFamily="34" charset="0"/>
                        <a:ea typeface="Verdana" panose="020B0604030504040204" pitchFamily="34" charset="0"/>
                        <a:cs typeface="Verdana" panose="020B0604030504040204" pitchFamily="34" charset="0"/>
                      </a:endParaRPr>
                    </a:p>
                  </a:txBody>
                  <a:tcPr marL="68580" marR="68580" marT="0" marB="0">
                    <a:lnL w="12700" cap="flat" cmpd="sng" algn="ctr">
                      <a:solidFill>
                        <a:srgbClr val="B2A1C7"/>
                      </a:solidFill>
                      <a:prstDash val="solid"/>
                      <a:round/>
                      <a:headEnd type="none" w="med" len="med"/>
                      <a:tailEnd type="none" w="med" len="med"/>
                    </a:lnL>
                    <a:lnR w="12700" cap="flat" cmpd="sng" algn="ctr">
                      <a:solidFill>
                        <a:srgbClr val="B2A1C7"/>
                      </a:solidFill>
                      <a:prstDash val="solid"/>
                      <a:round/>
                      <a:headEnd type="none" w="med" len="med"/>
                      <a:tailEnd type="none" w="med" len="med"/>
                    </a:lnR>
                    <a:lnT w="19050" cap="flat" cmpd="sng" algn="ctr">
                      <a:solidFill>
                        <a:srgbClr val="B2A1C7"/>
                      </a:solidFill>
                      <a:prstDash val="solid"/>
                      <a:round/>
                      <a:headEnd type="none" w="med" len="med"/>
                      <a:tailEnd type="none" w="med" len="med"/>
                    </a:lnT>
                    <a:lnB w="12700" cap="flat" cmpd="sng" algn="ctr">
                      <a:solidFill>
                        <a:srgbClr val="B2A1C7"/>
                      </a:solidFill>
                      <a:prstDash val="solid"/>
                      <a:round/>
                      <a:headEnd type="none" w="med" len="med"/>
                      <a:tailEnd type="none" w="med" len="med"/>
                    </a:lnB>
                    <a:solidFill>
                      <a:srgbClr val="E5DFEC"/>
                    </a:solidFill>
                  </a:tcPr>
                </a:tc>
                <a:tc>
                  <a:txBody>
                    <a:bodyPr/>
                    <a:lstStyle/>
                    <a:p>
                      <a:pPr algn="l">
                        <a:spcAft>
                          <a:spcPts val="0"/>
                        </a:spcAft>
                      </a:pPr>
                      <a:endParaRPr lang="en-SG" sz="950" dirty="0">
                        <a:solidFill>
                          <a:schemeClr val="tx2"/>
                        </a:solidFill>
                        <a:effectLst/>
                        <a:latin typeface="Verdana" panose="020B0604030504040204" pitchFamily="34" charset="0"/>
                        <a:ea typeface="Verdana" panose="020B0604030504040204" pitchFamily="34" charset="0"/>
                        <a:cs typeface="Verdana" panose="020B0604030504040204" pitchFamily="34" charset="0"/>
                      </a:endParaRPr>
                    </a:p>
                  </a:txBody>
                  <a:tcPr marL="68580" marR="68580" marT="0" marB="0">
                    <a:lnL w="12700" cap="flat" cmpd="sng" algn="ctr">
                      <a:solidFill>
                        <a:srgbClr val="B2A1C7"/>
                      </a:solidFill>
                      <a:prstDash val="solid"/>
                      <a:round/>
                      <a:headEnd type="none" w="med" len="med"/>
                      <a:tailEnd type="none" w="med" len="med"/>
                    </a:lnL>
                    <a:lnR w="12700" cap="flat" cmpd="sng" algn="ctr">
                      <a:solidFill>
                        <a:srgbClr val="B2A1C7"/>
                      </a:solidFill>
                      <a:prstDash val="solid"/>
                      <a:round/>
                      <a:headEnd type="none" w="med" len="med"/>
                      <a:tailEnd type="none" w="med" len="med"/>
                    </a:lnR>
                    <a:lnT w="19050" cap="flat" cmpd="sng" algn="ctr">
                      <a:solidFill>
                        <a:srgbClr val="B2A1C7"/>
                      </a:solidFill>
                      <a:prstDash val="solid"/>
                      <a:round/>
                      <a:headEnd type="none" w="med" len="med"/>
                      <a:tailEnd type="none" w="med" len="med"/>
                    </a:lnT>
                    <a:lnB w="12700" cap="flat" cmpd="sng" algn="ctr">
                      <a:solidFill>
                        <a:srgbClr val="B2A1C7"/>
                      </a:solidFill>
                      <a:prstDash val="solid"/>
                      <a:round/>
                      <a:headEnd type="none" w="med" len="med"/>
                      <a:tailEnd type="none" w="med" len="med"/>
                    </a:lnB>
                    <a:solidFill>
                      <a:srgbClr val="E5DFEC"/>
                    </a:solidFill>
                  </a:tcPr>
                </a:tc>
                <a:extLst>
                  <a:ext uri="{0D108BD9-81ED-4DB2-BD59-A6C34878D82A}">
                    <a16:rowId xmlns:a16="http://schemas.microsoft.com/office/drawing/2014/main" val="1204185313"/>
                  </a:ext>
                </a:extLst>
              </a:tr>
            </a:tbl>
          </a:graphicData>
        </a:graphic>
      </p:graphicFrame>
    </p:spTree>
    <p:extLst>
      <p:ext uri="{BB962C8B-B14F-4D97-AF65-F5344CB8AC3E}">
        <p14:creationId xmlns:p14="http://schemas.microsoft.com/office/powerpoint/2010/main" val="72911492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112478" y="0"/>
            <a:ext cx="5767754" cy="1902103"/>
          </a:xfrm>
        </p:spPr>
        <p:txBody>
          <a:bodyPr>
            <a:normAutofit/>
          </a:bodyPr>
          <a:lstStyle/>
          <a:p>
            <a:r>
              <a:rPr lang="en-SG" sz="2000" dirty="0">
                <a:solidFill>
                  <a:srgbClr val="6C4F81"/>
                </a:solidFill>
              </a:rPr>
              <a:t>GRADUATE DIPLOMA IN SPORTS MEDICINE (GDSM) PROGRAMME SYLLABUS WITH OBJECTIVES</a:t>
            </a:r>
            <a:endParaRPr lang="en-US" sz="2000" dirty="0"/>
          </a:p>
        </p:txBody>
      </p:sp>
      <p:graphicFrame>
        <p:nvGraphicFramePr>
          <p:cNvPr id="4" name="Table 3"/>
          <p:cNvGraphicFramePr>
            <a:graphicFrameLocks noGrp="1"/>
          </p:cNvGraphicFramePr>
          <p:nvPr>
            <p:extLst>
              <p:ext uri="{D42A27DB-BD31-4B8C-83A1-F6EECF244321}">
                <p14:modId xmlns:p14="http://schemas.microsoft.com/office/powerpoint/2010/main" val="729076737"/>
              </p:ext>
            </p:extLst>
          </p:nvPr>
        </p:nvGraphicFramePr>
        <p:xfrm>
          <a:off x="298938" y="2209800"/>
          <a:ext cx="8581294" cy="4198620"/>
        </p:xfrm>
        <a:graphic>
          <a:graphicData uri="http://schemas.openxmlformats.org/drawingml/2006/table">
            <a:tbl>
              <a:tblPr firstRow="1" firstCol="1" bandRow="1"/>
              <a:tblGrid>
                <a:gridCol w="396121">
                  <a:extLst>
                    <a:ext uri="{9D8B030D-6E8A-4147-A177-3AD203B41FA5}">
                      <a16:colId xmlns:a16="http://schemas.microsoft.com/office/drawing/2014/main" val="2286655418"/>
                    </a:ext>
                  </a:extLst>
                </a:gridCol>
                <a:gridCol w="1476641">
                  <a:extLst>
                    <a:ext uri="{9D8B030D-6E8A-4147-A177-3AD203B41FA5}">
                      <a16:colId xmlns:a16="http://schemas.microsoft.com/office/drawing/2014/main" val="1737811969"/>
                    </a:ext>
                  </a:extLst>
                </a:gridCol>
                <a:gridCol w="2457450">
                  <a:extLst>
                    <a:ext uri="{9D8B030D-6E8A-4147-A177-3AD203B41FA5}">
                      <a16:colId xmlns:a16="http://schemas.microsoft.com/office/drawing/2014/main" val="3767820253"/>
                    </a:ext>
                  </a:extLst>
                </a:gridCol>
                <a:gridCol w="2952750">
                  <a:extLst>
                    <a:ext uri="{9D8B030D-6E8A-4147-A177-3AD203B41FA5}">
                      <a16:colId xmlns:a16="http://schemas.microsoft.com/office/drawing/2014/main" val="1762857827"/>
                    </a:ext>
                  </a:extLst>
                </a:gridCol>
                <a:gridCol w="1298332">
                  <a:extLst>
                    <a:ext uri="{9D8B030D-6E8A-4147-A177-3AD203B41FA5}">
                      <a16:colId xmlns:a16="http://schemas.microsoft.com/office/drawing/2014/main" val="320072753"/>
                    </a:ext>
                  </a:extLst>
                </a:gridCol>
              </a:tblGrid>
              <a:tr h="193766">
                <a:tc>
                  <a:txBody>
                    <a:bodyPr/>
                    <a:lstStyle/>
                    <a:p>
                      <a:pPr algn="ctr">
                        <a:spcBef>
                          <a:spcPts val="200"/>
                        </a:spcBef>
                        <a:spcAft>
                          <a:spcPts val="0"/>
                        </a:spcAft>
                      </a:pPr>
                      <a:r>
                        <a:rPr lang="en-SG" sz="950" b="1" dirty="0">
                          <a:solidFill>
                            <a:schemeClr val="tx2"/>
                          </a:solidFill>
                          <a:effectLst/>
                          <a:latin typeface="Verdana" panose="020B0604030504040204" pitchFamily="34" charset="0"/>
                          <a:ea typeface="Verdana" panose="020B0604030504040204" pitchFamily="34" charset="0"/>
                          <a:cs typeface="Verdana" panose="020B0604030504040204" pitchFamily="34" charset="0"/>
                        </a:rPr>
                        <a:t>NO</a:t>
                      </a:r>
                    </a:p>
                  </a:txBody>
                  <a:tcPr marL="68580" marR="68580" marT="0" marB="0">
                    <a:lnL w="12700" cap="flat" cmpd="sng" algn="ctr">
                      <a:solidFill>
                        <a:srgbClr val="B2A1C7"/>
                      </a:solidFill>
                      <a:prstDash val="solid"/>
                      <a:round/>
                      <a:headEnd type="none" w="med" len="med"/>
                      <a:tailEnd type="none" w="med" len="med"/>
                    </a:lnL>
                    <a:lnR w="12700" cap="flat" cmpd="sng" algn="ctr">
                      <a:solidFill>
                        <a:srgbClr val="B2A1C7"/>
                      </a:solidFill>
                      <a:prstDash val="solid"/>
                      <a:round/>
                      <a:headEnd type="none" w="med" len="med"/>
                      <a:tailEnd type="none" w="med" len="med"/>
                    </a:lnR>
                    <a:lnT w="12700" cap="flat" cmpd="sng" algn="ctr">
                      <a:solidFill>
                        <a:srgbClr val="B2A1C7"/>
                      </a:solidFill>
                      <a:prstDash val="solid"/>
                      <a:round/>
                      <a:headEnd type="none" w="med" len="med"/>
                      <a:tailEnd type="none" w="med" len="med"/>
                    </a:lnT>
                    <a:lnB w="19050" cap="flat" cmpd="sng" algn="ctr">
                      <a:solidFill>
                        <a:srgbClr val="B2A1C7"/>
                      </a:solidFill>
                      <a:prstDash val="solid"/>
                      <a:round/>
                      <a:headEnd type="none" w="med" len="med"/>
                      <a:tailEnd type="none" w="med" len="med"/>
                    </a:lnB>
                  </a:tcPr>
                </a:tc>
                <a:tc>
                  <a:txBody>
                    <a:bodyPr/>
                    <a:lstStyle/>
                    <a:p>
                      <a:pPr algn="ctr">
                        <a:spcBef>
                          <a:spcPts val="200"/>
                        </a:spcBef>
                        <a:spcAft>
                          <a:spcPts val="0"/>
                        </a:spcAft>
                      </a:pPr>
                      <a:r>
                        <a:rPr lang="en-SG" sz="950" b="1" dirty="0">
                          <a:solidFill>
                            <a:schemeClr val="tx2"/>
                          </a:solidFill>
                          <a:effectLst/>
                          <a:latin typeface="Verdana" panose="020B0604030504040204" pitchFamily="34" charset="0"/>
                          <a:ea typeface="Verdana" panose="020B0604030504040204" pitchFamily="34" charset="0"/>
                          <a:cs typeface="Verdana" panose="020B0604030504040204" pitchFamily="34" charset="0"/>
                        </a:rPr>
                        <a:t>MODULE</a:t>
                      </a:r>
                    </a:p>
                  </a:txBody>
                  <a:tcPr marL="68580" marR="68580" marT="0" marB="0">
                    <a:lnL w="12700" cap="flat" cmpd="sng" algn="ctr">
                      <a:solidFill>
                        <a:srgbClr val="B2A1C7"/>
                      </a:solidFill>
                      <a:prstDash val="solid"/>
                      <a:round/>
                      <a:headEnd type="none" w="med" len="med"/>
                      <a:tailEnd type="none" w="med" len="med"/>
                    </a:lnL>
                    <a:lnR w="12700" cap="flat" cmpd="sng" algn="ctr">
                      <a:solidFill>
                        <a:srgbClr val="B2A1C7"/>
                      </a:solidFill>
                      <a:prstDash val="solid"/>
                      <a:round/>
                      <a:headEnd type="none" w="med" len="med"/>
                      <a:tailEnd type="none" w="med" len="med"/>
                    </a:lnR>
                    <a:lnT w="12700" cap="flat" cmpd="sng" algn="ctr">
                      <a:solidFill>
                        <a:srgbClr val="B2A1C7"/>
                      </a:solidFill>
                      <a:prstDash val="solid"/>
                      <a:round/>
                      <a:headEnd type="none" w="med" len="med"/>
                      <a:tailEnd type="none" w="med" len="med"/>
                    </a:lnT>
                    <a:lnB w="19050" cap="flat" cmpd="sng" algn="ctr">
                      <a:solidFill>
                        <a:srgbClr val="B2A1C7"/>
                      </a:solidFill>
                      <a:prstDash val="solid"/>
                      <a:round/>
                      <a:headEnd type="none" w="med" len="med"/>
                      <a:tailEnd type="none" w="med" len="med"/>
                    </a:lnB>
                  </a:tcPr>
                </a:tc>
                <a:tc>
                  <a:txBody>
                    <a:bodyPr/>
                    <a:lstStyle/>
                    <a:p>
                      <a:pPr marL="0" marR="0" lvl="0" indent="0" algn="ctr" defTabSz="457200" rtl="0" eaLnBrk="1" fontAlgn="auto" latinLnBrk="0" hangingPunct="1">
                        <a:lnSpc>
                          <a:spcPct val="100000"/>
                        </a:lnSpc>
                        <a:spcBef>
                          <a:spcPts val="200"/>
                        </a:spcBef>
                        <a:spcAft>
                          <a:spcPts val="0"/>
                        </a:spcAft>
                        <a:buClrTx/>
                        <a:buSzTx/>
                        <a:buFontTx/>
                        <a:buNone/>
                        <a:tabLst/>
                        <a:defRPr/>
                      </a:pPr>
                      <a:r>
                        <a:rPr lang="en-SG" sz="950" b="1" dirty="0">
                          <a:solidFill>
                            <a:schemeClr val="tx2"/>
                          </a:solidFill>
                          <a:effectLst/>
                          <a:latin typeface="Verdana" panose="020B0604030504040204" pitchFamily="34" charset="0"/>
                          <a:ea typeface="Verdana" panose="020B0604030504040204" pitchFamily="34" charset="0"/>
                          <a:cs typeface="Verdana" panose="020B0604030504040204" pitchFamily="34" charset="0"/>
                        </a:rPr>
                        <a:t>COURSE</a:t>
                      </a:r>
                      <a:r>
                        <a:rPr lang="en-SG" sz="950" b="1" baseline="0" dirty="0">
                          <a:solidFill>
                            <a:schemeClr val="tx2"/>
                          </a:solidFill>
                          <a:effectLst/>
                          <a:latin typeface="Verdana" panose="020B0604030504040204" pitchFamily="34" charset="0"/>
                          <a:ea typeface="Verdana" panose="020B0604030504040204" pitchFamily="34" charset="0"/>
                          <a:cs typeface="Verdana" panose="020B0604030504040204" pitchFamily="34" charset="0"/>
                        </a:rPr>
                        <a:t> COMPONENT</a:t>
                      </a:r>
                      <a:endParaRPr lang="en-SG" sz="950" b="1" dirty="0">
                        <a:solidFill>
                          <a:schemeClr val="tx2"/>
                        </a:solidFill>
                        <a:effectLst/>
                        <a:latin typeface="Verdana" panose="020B0604030504040204" pitchFamily="34" charset="0"/>
                        <a:ea typeface="Verdana" panose="020B0604030504040204" pitchFamily="34" charset="0"/>
                        <a:cs typeface="Verdana" panose="020B0604030504040204" pitchFamily="34" charset="0"/>
                      </a:endParaRPr>
                    </a:p>
                  </a:txBody>
                  <a:tcPr marL="68580" marR="68580" marT="0" marB="0">
                    <a:lnL w="12700" cap="flat" cmpd="sng" algn="ctr">
                      <a:solidFill>
                        <a:srgbClr val="B2A1C7"/>
                      </a:solidFill>
                      <a:prstDash val="solid"/>
                      <a:round/>
                      <a:headEnd type="none" w="med" len="med"/>
                      <a:tailEnd type="none" w="med" len="med"/>
                    </a:lnL>
                    <a:lnR w="12700" cap="flat" cmpd="sng" algn="ctr">
                      <a:solidFill>
                        <a:srgbClr val="B2A1C7"/>
                      </a:solidFill>
                      <a:prstDash val="solid"/>
                      <a:round/>
                      <a:headEnd type="none" w="med" len="med"/>
                      <a:tailEnd type="none" w="med" len="med"/>
                    </a:lnR>
                    <a:lnT w="12700" cap="flat" cmpd="sng" algn="ctr">
                      <a:solidFill>
                        <a:srgbClr val="B2A1C7"/>
                      </a:solidFill>
                      <a:prstDash val="solid"/>
                      <a:round/>
                      <a:headEnd type="none" w="med" len="med"/>
                      <a:tailEnd type="none" w="med" len="med"/>
                    </a:lnT>
                    <a:lnB w="19050" cap="flat" cmpd="sng" algn="ctr">
                      <a:solidFill>
                        <a:srgbClr val="B2A1C7"/>
                      </a:solidFill>
                      <a:prstDash val="solid"/>
                      <a:round/>
                      <a:headEnd type="none" w="med" len="med"/>
                      <a:tailEnd type="none" w="med" len="med"/>
                    </a:lnB>
                  </a:tcPr>
                </a:tc>
                <a:tc>
                  <a:txBody>
                    <a:bodyPr/>
                    <a:lstStyle/>
                    <a:p>
                      <a:pPr algn="ctr">
                        <a:spcBef>
                          <a:spcPts val="200"/>
                        </a:spcBef>
                        <a:spcAft>
                          <a:spcPts val="0"/>
                        </a:spcAft>
                      </a:pPr>
                      <a:r>
                        <a:rPr lang="en-SG" sz="950" b="1" dirty="0">
                          <a:solidFill>
                            <a:schemeClr val="tx2"/>
                          </a:solidFill>
                          <a:effectLst/>
                          <a:latin typeface="Verdana" panose="020B0604030504040204" pitchFamily="34" charset="0"/>
                          <a:ea typeface="Verdana" panose="020B0604030504040204" pitchFamily="34" charset="0"/>
                          <a:cs typeface="Verdana" panose="020B0604030504040204" pitchFamily="34" charset="0"/>
                        </a:rPr>
                        <a:t>DESCRIPTION</a:t>
                      </a:r>
                    </a:p>
                  </a:txBody>
                  <a:tcPr marL="68580" marR="68580" marT="0" marB="0">
                    <a:lnL w="12700" cap="flat" cmpd="sng" algn="ctr">
                      <a:solidFill>
                        <a:srgbClr val="B2A1C7"/>
                      </a:solidFill>
                      <a:prstDash val="solid"/>
                      <a:round/>
                      <a:headEnd type="none" w="med" len="med"/>
                      <a:tailEnd type="none" w="med" len="med"/>
                    </a:lnL>
                    <a:lnR w="12700" cap="flat" cmpd="sng" algn="ctr">
                      <a:solidFill>
                        <a:srgbClr val="B2A1C7"/>
                      </a:solidFill>
                      <a:prstDash val="solid"/>
                      <a:round/>
                      <a:headEnd type="none" w="med" len="med"/>
                      <a:tailEnd type="none" w="med" len="med"/>
                    </a:lnR>
                    <a:lnT w="12700" cap="flat" cmpd="sng" algn="ctr">
                      <a:solidFill>
                        <a:srgbClr val="B2A1C7"/>
                      </a:solidFill>
                      <a:prstDash val="solid"/>
                      <a:round/>
                      <a:headEnd type="none" w="med" len="med"/>
                      <a:tailEnd type="none" w="med" len="med"/>
                    </a:lnT>
                    <a:lnB w="19050" cap="flat" cmpd="sng" algn="ctr">
                      <a:solidFill>
                        <a:srgbClr val="B2A1C7"/>
                      </a:solidFill>
                      <a:prstDash val="solid"/>
                      <a:round/>
                      <a:headEnd type="none" w="med" len="med"/>
                      <a:tailEnd type="none" w="med" len="med"/>
                    </a:lnB>
                  </a:tcPr>
                </a:tc>
                <a:tc>
                  <a:txBody>
                    <a:bodyPr/>
                    <a:lstStyle/>
                    <a:p>
                      <a:pPr algn="ctr">
                        <a:spcBef>
                          <a:spcPts val="200"/>
                        </a:spcBef>
                        <a:spcAft>
                          <a:spcPts val="0"/>
                        </a:spcAft>
                      </a:pPr>
                      <a:r>
                        <a:rPr lang="en-SG" sz="950" b="1" dirty="0">
                          <a:solidFill>
                            <a:schemeClr val="tx2"/>
                          </a:solidFill>
                          <a:effectLst/>
                          <a:latin typeface="Verdana" panose="020B0604030504040204" pitchFamily="34" charset="0"/>
                          <a:ea typeface="Verdana" panose="020B0604030504040204" pitchFamily="34" charset="0"/>
                          <a:cs typeface="Verdana" panose="020B0604030504040204" pitchFamily="34" charset="0"/>
                        </a:rPr>
                        <a:t>LEARNING OBJECTIVES</a:t>
                      </a:r>
                    </a:p>
                  </a:txBody>
                  <a:tcPr marL="68580" marR="68580" marT="0" marB="0">
                    <a:lnL w="12700" cap="flat" cmpd="sng" algn="ctr">
                      <a:solidFill>
                        <a:srgbClr val="B2A1C7"/>
                      </a:solidFill>
                      <a:prstDash val="solid"/>
                      <a:round/>
                      <a:headEnd type="none" w="med" len="med"/>
                      <a:tailEnd type="none" w="med" len="med"/>
                    </a:lnL>
                    <a:lnR w="12700" cap="flat" cmpd="sng" algn="ctr">
                      <a:solidFill>
                        <a:srgbClr val="B2A1C7"/>
                      </a:solidFill>
                      <a:prstDash val="solid"/>
                      <a:round/>
                      <a:headEnd type="none" w="med" len="med"/>
                      <a:tailEnd type="none" w="med" len="med"/>
                    </a:lnR>
                    <a:lnT w="12700" cap="flat" cmpd="sng" algn="ctr">
                      <a:solidFill>
                        <a:srgbClr val="B2A1C7"/>
                      </a:solidFill>
                      <a:prstDash val="solid"/>
                      <a:round/>
                      <a:headEnd type="none" w="med" len="med"/>
                      <a:tailEnd type="none" w="med" len="med"/>
                    </a:lnT>
                    <a:lnB w="19050" cap="flat" cmpd="sng" algn="ctr">
                      <a:solidFill>
                        <a:srgbClr val="B2A1C7"/>
                      </a:solidFill>
                      <a:prstDash val="solid"/>
                      <a:round/>
                      <a:headEnd type="none" w="med" len="med"/>
                      <a:tailEnd type="none" w="med" len="med"/>
                    </a:lnB>
                  </a:tcPr>
                </a:tc>
                <a:extLst>
                  <a:ext uri="{0D108BD9-81ED-4DB2-BD59-A6C34878D82A}">
                    <a16:rowId xmlns:a16="http://schemas.microsoft.com/office/drawing/2014/main" val="590799837"/>
                  </a:ext>
                </a:extLst>
              </a:tr>
              <a:tr h="2884506">
                <a:tc>
                  <a:txBody>
                    <a:bodyPr/>
                    <a:lstStyle/>
                    <a:p>
                      <a:pPr algn="l">
                        <a:spcAft>
                          <a:spcPts val="0"/>
                        </a:spcAft>
                      </a:pPr>
                      <a:r>
                        <a:rPr lang="en-SG" sz="950" b="1" dirty="0">
                          <a:solidFill>
                            <a:schemeClr val="tx2"/>
                          </a:solidFill>
                          <a:effectLst/>
                          <a:latin typeface="Verdana" panose="020B0604030504040204" pitchFamily="34" charset="0"/>
                          <a:ea typeface="Verdana" panose="020B0604030504040204" pitchFamily="34" charset="0"/>
                          <a:cs typeface="Verdana" panose="020B0604030504040204" pitchFamily="34" charset="0"/>
                        </a:rPr>
                        <a:t>11</a:t>
                      </a:r>
                      <a:endParaRPr lang="en-SG" sz="950" dirty="0">
                        <a:solidFill>
                          <a:schemeClr val="tx2"/>
                        </a:solidFill>
                        <a:effectLst/>
                        <a:latin typeface="Verdana" panose="020B0604030504040204" pitchFamily="34" charset="0"/>
                        <a:ea typeface="Verdana" panose="020B0604030504040204" pitchFamily="34" charset="0"/>
                        <a:cs typeface="Verdana" panose="020B0604030504040204" pitchFamily="34" charset="0"/>
                      </a:endParaRPr>
                    </a:p>
                  </a:txBody>
                  <a:tcPr marL="68580" marR="68580" marT="0" marB="0">
                    <a:lnL w="12700" cap="flat" cmpd="sng" algn="ctr">
                      <a:solidFill>
                        <a:srgbClr val="B2A1C7"/>
                      </a:solidFill>
                      <a:prstDash val="solid"/>
                      <a:round/>
                      <a:headEnd type="none" w="med" len="med"/>
                      <a:tailEnd type="none" w="med" len="med"/>
                    </a:lnL>
                    <a:lnR w="12700" cap="flat" cmpd="sng" algn="ctr">
                      <a:solidFill>
                        <a:srgbClr val="B2A1C7"/>
                      </a:solidFill>
                      <a:prstDash val="solid"/>
                      <a:round/>
                      <a:headEnd type="none" w="med" len="med"/>
                      <a:tailEnd type="none" w="med" len="med"/>
                    </a:lnR>
                    <a:lnT w="19050" cap="flat" cmpd="sng" algn="ctr">
                      <a:solidFill>
                        <a:srgbClr val="B2A1C7"/>
                      </a:solidFill>
                      <a:prstDash val="solid"/>
                      <a:round/>
                      <a:headEnd type="none" w="med" len="med"/>
                      <a:tailEnd type="none" w="med" len="med"/>
                    </a:lnT>
                    <a:lnB w="12700" cap="flat" cmpd="sng" algn="ctr">
                      <a:solidFill>
                        <a:srgbClr val="B2A1C7"/>
                      </a:solidFill>
                      <a:prstDash val="solid"/>
                      <a:round/>
                      <a:headEnd type="none" w="med" len="med"/>
                      <a:tailEnd type="none" w="med" len="med"/>
                    </a:lnB>
                    <a:solidFill>
                      <a:schemeClr val="accent4">
                        <a:lumMod val="20000"/>
                        <a:lumOff val="80000"/>
                      </a:schemeClr>
                    </a:solidFill>
                  </a:tcPr>
                </a:tc>
                <a:tc>
                  <a:txBody>
                    <a:bodyPr/>
                    <a:lstStyle/>
                    <a:p>
                      <a:pPr algn="l"/>
                      <a:r>
                        <a:rPr lang="en-GB" sz="950" b="1" kern="1200" dirty="0">
                          <a:solidFill>
                            <a:schemeClr val="tx2"/>
                          </a:solidFill>
                          <a:effectLst/>
                          <a:latin typeface="Verdana" panose="020B0604030504040204" pitchFamily="34" charset="0"/>
                          <a:ea typeface="Verdana" panose="020B0604030504040204" pitchFamily="34" charset="0"/>
                          <a:cs typeface="Verdana" panose="020B0604030504040204" pitchFamily="34" charset="0"/>
                        </a:rPr>
                        <a:t>Summary Training</a:t>
                      </a:r>
                      <a:endParaRPr lang="en-SG" sz="950" kern="1200" dirty="0">
                        <a:solidFill>
                          <a:schemeClr val="tx2"/>
                        </a:solidFill>
                        <a:effectLst/>
                        <a:latin typeface="Verdana" panose="020B0604030504040204" pitchFamily="34" charset="0"/>
                        <a:ea typeface="Verdana" panose="020B0604030504040204" pitchFamily="34" charset="0"/>
                        <a:cs typeface="Verdana" panose="020B0604030504040204" pitchFamily="34" charset="0"/>
                      </a:endParaRPr>
                    </a:p>
                  </a:txBody>
                  <a:tcPr>
                    <a:lnL w="12700" cap="flat" cmpd="sng" algn="ctr">
                      <a:solidFill>
                        <a:srgbClr val="B2A1C7"/>
                      </a:solidFill>
                      <a:prstDash val="solid"/>
                      <a:round/>
                      <a:headEnd type="none" w="med" len="med"/>
                      <a:tailEnd type="none" w="med" len="med"/>
                    </a:lnL>
                    <a:lnR w="12700" cap="flat" cmpd="sng" algn="ctr">
                      <a:solidFill>
                        <a:srgbClr val="B2A1C7"/>
                      </a:solidFill>
                      <a:prstDash val="solid"/>
                      <a:round/>
                      <a:headEnd type="none" w="med" len="med"/>
                      <a:tailEnd type="none" w="med" len="med"/>
                    </a:lnR>
                    <a:lnT w="19050" cap="flat" cmpd="sng" algn="ctr">
                      <a:solidFill>
                        <a:srgbClr val="B2A1C7"/>
                      </a:solidFill>
                      <a:prstDash val="solid"/>
                      <a:round/>
                      <a:headEnd type="none" w="med" len="med"/>
                      <a:tailEnd type="none" w="med" len="med"/>
                    </a:lnT>
                    <a:lnB w="12700" cap="flat" cmpd="sng" algn="ctr">
                      <a:solidFill>
                        <a:srgbClr val="B2A1C7"/>
                      </a:solidFill>
                      <a:prstDash val="solid"/>
                      <a:round/>
                      <a:headEnd type="none" w="med" len="med"/>
                      <a:tailEnd type="none" w="med" len="med"/>
                    </a:lnB>
                    <a:solidFill>
                      <a:schemeClr val="accent4">
                        <a:lumMod val="20000"/>
                        <a:lumOff val="80000"/>
                      </a:schemeClr>
                    </a:solidFill>
                  </a:tcPr>
                </a:tc>
                <a:tc>
                  <a:txBody>
                    <a:bodyPr/>
                    <a:lstStyle/>
                    <a:p>
                      <a:pPr lvl="0" algn="l"/>
                      <a:r>
                        <a:rPr lang="en-SG" sz="950" spc="-5" dirty="0">
                          <a:solidFill>
                            <a:schemeClr val="tx2"/>
                          </a:solidFill>
                          <a:effectLst/>
                          <a:latin typeface="Verdana" panose="020B0604030504040204" pitchFamily="34" charset="0"/>
                          <a:ea typeface="Verdana" panose="020B0604030504040204" pitchFamily="34" charset="0"/>
                          <a:cs typeface="Verdana" panose="020B0604030504040204" pitchFamily="34" charset="0"/>
                        </a:rPr>
                        <a:t> </a:t>
                      </a:r>
                      <a:r>
                        <a:rPr lang="en-SG" sz="950" spc="-5" baseline="0" dirty="0">
                          <a:solidFill>
                            <a:schemeClr val="tx2"/>
                          </a:solidFill>
                          <a:effectLst/>
                          <a:latin typeface="Verdana" panose="020B0604030504040204" pitchFamily="34" charset="0"/>
                          <a:ea typeface="Verdana" panose="020B0604030504040204" pitchFamily="34" charset="0"/>
                          <a:cs typeface="Verdana" panose="020B0604030504040204" pitchFamily="34" charset="0"/>
                        </a:rPr>
                        <a:t> </a:t>
                      </a:r>
                      <a:r>
                        <a:rPr lang="en-SG" sz="950" b="0" dirty="0">
                          <a:solidFill>
                            <a:schemeClr val="tx2"/>
                          </a:solidFill>
                          <a:latin typeface="Verdana" panose="020B0604030504040204" pitchFamily="34" charset="0"/>
                          <a:ea typeface="Verdana" panose="020B0604030504040204" pitchFamily="34" charset="0"/>
                          <a:cs typeface="Verdana" panose="020B0604030504040204" pitchFamily="34" charset="0"/>
                        </a:rPr>
                        <a:t>Day 01 - Radiological investigations  </a:t>
                      </a:r>
                    </a:p>
                    <a:p>
                      <a:pPr lvl="0" algn="l"/>
                      <a:r>
                        <a:rPr lang="en-SG" sz="950" b="0" dirty="0">
                          <a:solidFill>
                            <a:schemeClr val="tx2"/>
                          </a:solidFill>
                          <a:latin typeface="Verdana" panose="020B0604030504040204" pitchFamily="34" charset="0"/>
                          <a:ea typeface="Verdana" panose="020B0604030504040204" pitchFamily="34" charset="0"/>
                          <a:cs typeface="Verdana" panose="020B0604030504040204" pitchFamily="34" charset="0"/>
                        </a:rPr>
                        <a:t>  (2hrs)</a:t>
                      </a:r>
                    </a:p>
                    <a:p>
                      <a:pPr lvl="0" algn="l"/>
                      <a:endParaRPr lang="en-SG" sz="950" b="0" dirty="0">
                        <a:solidFill>
                          <a:schemeClr val="tx2"/>
                        </a:solidFill>
                        <a:latin typeface="Verdana" panose="020B0604030504040204" pitchFamily="34" charset="0"/>
                        <a:ea typeface="Verdana" panose="020B0604030504040204" pitchFamily="34" charset="0"/>
                        <a:cs typeface="Verdana" panose="020B0604030504040204" pitchFamily="34" charset="0"/>
                      </a:endParaRPr>
                    </a:p>
                    <a:p>
                      <a:pPr algn="l"/>
                      <a:r>
                        <a:rPr lang="en-SG" sz="950" dirty="0">
                          <a:solidFill>
                            <a:schemeClr val="tx2"/>
                          </a:solidFill>
                          <a:latin typeface="Verdana" panose="020B0604030504040204" pitchFamily="34" charset="0"/>
                          <a:ea typeface="Verdana" panose="020B0604030504040204" pitchFamily="34" charset="0"/>
                          <a:cs typeface="Verdana" panose="020B0604030504040204" pitchFamily="34" charset="0"/>
                        </a:rPr>
                        <a:t> </a:t>
                      </a:r>
                      <a:r>
                        <a:rPr lang="en-SG" sz="950" baseline="0" dirty="0">
                          <a:solidFill>
                            <a:schemeClr val="tx2"/>
                          </a:solidFill>
                          <a:latin typeface="Verdana" panose="020B0604030504040204" pitchFamily="34" charset="0"/>
                          <a:ea typeface="Verdana" panose="020B0604030504040204" pitchFamily="34" charset="0"/>
                          <a:cs typeface="Verdana" panose="020B0604030504040204" pitchFamily="34" charset="0"/>
                        </a:rPr>
                        <a:t> </a:t>
                      </a:r>
                      <a:r>
                        <a:rPr lang="en-SG" sz="950" dirty="0">
                          <a:solidFill>
                            <a:schemeClr val="tx2"/>
                          </a:solidFill>
                          <a:latin typeface="Verdana" panose="020B0604030504040204" pitchFamily="34" charset="0"/>
                          <a:ea typeface="Verdana" panose="020B0604030504040204" pitchFamily="34" charset="0"/>
                          <a:cs typeface="Verdana" panose="020B0604030504040204" pitchFamily="34" charset="0"/>
                        </a:rPr>
                        <a:t>Day 01 - Principles of   </a:t>
                      </a:r>
                    </a:p>
                    <a:p>
                      <a:pPr algn="l" fontAlgn="t"/>
                      <a:r>
                        <a:rPr lang="en-SG" sz="950" dirty="0">
                          <a:solidFill>
                            <a:schemeClr val="tx2"/>
                          </a:solidFill>
                          <a:latin typeface="Verdana" panose="020B0604030504040204" pitchFamily="34" charset="0"/>
                          <a:ea typeface="Verdana" panose="020B0604030504040204" pitchFamily="34" charset="0"/>
                          <a:cs typeface="Verdana" panose="020B0604030504040204" pitchFamily="34" charset="0"/>
                        </a:rPr>
                        <a:t>  rehabilitation -</a:t>
                      </a:r>
                      <a:r>
                        <a:rPr lang="en-SG" sz="950" baseline="0" dirty="0">
                          <a:solidFill>
                            <a:schemeClr val="tx2"/>
                          </a:solidFill>
                          <a:latin typeface="Verdana" panose="020B0604030504040204" pitchFamily="34" charset="0"/>
                          <a:ea typeface="Verdana" panose="020B0604030504040204" pitchFamily="34" charset="0"/>
                          <a:cs typeface="Verdana" panose="020B0604030504040204" pitchFamily="34" charset="0"/>
                        </a:rPr>
                        <a:t> </a:t>
                      </a:r>
                      <a:r>
                        <a:rPr lang="en-SG" sz="950" dirty="0">
                          <a:solidFill>
                            <a:schemeClr val="tx2"/>
                          </a:solidFill>
                          <a:latin typeface="Verdana" panose="020B0604030504040204" pitchFamily="34" charset="0"/>
                          <a:ea typeface="Verdana" panose="020B0604030504040204" pitchFamily="34" charset="0"/>
                          <a:cs typeface="Verdana" panose="020B0604030504040204" pitchFamily="34" charset="0"/>
                        </a:rPr>
                        <a:t>lecture &amp; practicum</a:t>
                      </a:r>
                    </a:p>
                    <a:p>
                      <a:pPr algn="l" fontAlgn="t"/>
                      <a:endParaRPr lang="en-SG" sz="950" dirty="0">
                        <a:solidFill>
                          <a:schemeClr val="tx2"/>
                        </a:solidFill>
                        <a:latin typeface="Verdana" panose="020B0604030504040204" pitchFamily="34" charset="0"/>
                        <a:ea typeface="Verdana" panose="020B0604030504040204" pitchFamily="34" charset="0"/>
                        <a:cs typeface="Verdana" panose="020B0604030504040204" pitchFamily="34" charset="0"/>
                      </a:endParaRPr>
                    </a:p>
                    <a:p>
                      <a:pPr algn="l" fontAlgn="t"/>
                      <a:r>
                        <a:rPr lang="en-SG" sz="950" baseline="0" dirty="0">
                          <a:solidFill>
                            <a:schemeClr val="tx2"/>
                          </a:solidFill>
                          <a:latin typeface="Verdana" panose="020B0604030504040204" pitchFamily="34" charset="0"/>
                          <a:ea typeface="Verdana" panose="020B0604030504040204" pitchFamily="34" charset="0"/>
                          <a:cs typeface="Verdana" panose="020B0604030504040204" pitchFamily="34" charset="0"/>
                        </a:rPr>
                        <a:t>  </a:t>
                      </a:r>
                      <a:r>
                        <a:rPr lang="en-SG" sz="950" dirty="0">
                          <a:solidFill>
                            <a:schemeClr val="tx2"/>
                          </a:solidFill>
                          <a:latin typeface="Verdana" panose="020B0604030504040204" pitchFamily="34" charset="0"/>
                          <a:ea typeface="Verdana" panose="020B0604030504040204" pitchFamily="34" charset="0"/>
                          <a:cs typeface="Verdana" panose="020B0604030504040204" pitchFamily="34" charset="0"/>
                        </a:rPr>
                        <a:t>Day 02 - Pitch-Side Medical</a:t>
                      </a:r>
                      <a:r>
                        <a:rPr lang="en-SG" sz="950" baseline="0" dirty="0">
                          <a:solidFill>
                            <a:schemeClr val="tx2"/>
                          </a:solidFill>
                          <a:latin typeface="Verdana" panose="020B0604030504040204" pitchFamily="34" charset="0"/>
                          <a:ea typeface="Verdana" panose="020B0604030504040204" pitchFamily="34" charset="0"/>
                          <a:cs typeface="Verdana" panose="020B0604030504040204" pitchFamily="34" charset="0"/>
                        </a:rPr>
                        <a:t> </a:t>
                      </a:r>
                      <a:r>
                        <a:rPr lang="en-SG" sz="950" dirty="0">
                          <a:solidFill>
                            <a:schemeClr val="tx2"/>
                          </a:solidFill>
                          <a:latin typeface="Verdana" panose="020B0604030504040204" pitchFamily="34" charset="0"/>
                          <a:ea typeface="Verdana" panose="020B0604030504040204" pitchFamily="34" charset="0"/>
                          <a:cs typeface="Verdana" panose="020B0604030504040204" pitchFamily="34" charset="0"/>
                        </a:rPr>
                        <a:t>Cover</a:t>
                      </a:r>
                    </a:p>
                    <a:p>
                      <a:pPr algn="l" fontAlgn="t"/>
                      <a:endParaRPr lang="en-SG" sz="950" dirty="0">
                        <a:solidFill>
                          <a:schemeClr val="tx2"/>
                        </a:solidFill>
                        <a:latin typeface="Verdana" panose="020B0604030504040204" pitchFamily="34" charset="0"/>
                        <a:ea typeface="Verdana" panose="020B0604030504040204" pitchFamily="34" charset="0"/>
                        <a:cs typeface="Verdana" panose="020B0604030504040204" pitchFamily="34" charset="0"/>
                      </a:endParaRPr>
                    </a:p>
                    <a:p>
                      <a:pPr algn="l" fontAlgn="t"/>
                      <a:r>
                        <a:rPr lang="en-SG" sz="950" dirty="0">
                          <a:solidFill>
                            <a:schemeClr val="tx2"/>
                          </a:solidFill>
                          <a:latin typeface="Verdana" panose="020B0604030504040204" pitchFamily="34" charset="0"/>
                          <a:ea typeface="Verdana" panose="020B0604030504040204" pitchFamily="34" charset="0"/>
                          <a:cs typeface="Verdana" panose="020B0604030504040204" pitchFamily="34" charset="0"/>
                        </a:rPr>
                        <a:t>  Day 03 – Mock OSCE</a:t>
                      </a:r>
                    </a:p>
                    <a:p>
                      <a:pPr marR="348615" algn="l" eaLnBrk="0" hangingPunct="0">
                        <a:spcAft>
                          <a:spcPts val="0"/>
                        </a:spcAft>
                      </a:pPr>
                      <a:endParaRPr lang="en-SG" sz="1200" dirty="0">
                        <a:solidFill>
                          <a:schemeClr val="tx2"/>
                        </a:solidFill>
                        <a:effectLst/>
                        <a:latin typeface="Times New Roman" panose="02020603050405020304" pitchFamily="18" charset="0"/>
                        <a:ea typeface="SimSun" panose="02010600030101010101" pitchFamily="2" charset="-122"/>
                      </a:endParaRPr>
                    </a:p>
                  </a:txBody>
                  <a:tcPr marL="0" marR="0" marT="0" marB="0">
                    <a:lnL w="12700" cap="flat" cmpd="sng" algn="ctr">
                      <a:solidFill>
                        <a:srgbClr val="B2A1C7"/>
                      </a:solidFill>
                      <a:prstDash val="solid"/>
                      <a:round/>
                      <a:headEnd type="none" w="med" len="med"/>
                      <a:tailEnd type="none" w="med" len="med"/>
                    </a:lnL>
                    <a:lnR w="12700" cap="flat" cmpd="sng" algn="ctr">
                      <a:solidFill>
                        <a:srgbClr val="B2A1C7"/>
                      </a:solidFill>
                      <a:prstDash val="solid"/>
                      <a:round/>
                      <a:headEnd type="none" w="med" len="med"/>
                      <a:tailEnd type="none" w="med" len="med"/>
                    </a:lnR>
                    <a:lnT w="19050" cap="flat" cmpd="sng" algn="ctr">
                      <a:solidFill>
                        <a:srgbClr val="B2A1C7"/>
                      </a:solidFill>
                      <a:prstDash val="solid"/>
                      <a:round/>
                      <a:headEnd type="none" w="med" len="med"/>
                      <a:tailEnd type="none" w="med" len="med"/>
                    </a:lnT>
                    <a:lnB w="12700" cap="flat" cmpd="sng" algn="ctr">
                      <a:solidFill>
                        <a:srgbClr val="B2A1C7"/>
                      </a:solidFill>
                      <a:prstDash val="solid"/>
                      <a:round/>
                      <a:headEnd type="none" w="med" len="med"/>
                      <a:tailEnd type="none" w="med" len="med"/>
                    </a:lnB>
                    <a:solidFill>
                      <a:schemeClr val="accent4">
                        <a:lumMod val="20000"/>
                        <a:lumOff val="80000"/>
                      </a:schemeClr>
                    </a:solidFill>
                  </a:tcPr>
                </a:tc>
                <a:tc>
                  <a:txBody>
                    <a:bodyPr/>
                    <a:lstStyle/>
                    <a:p>
                      <a:r>
                        <a:rPr lang="en-GB" sz="950" kern="1200" dirty="0">
                          <a:solidFill>
                            <a:schemeClr val="tx2"/>
                          </a:solidFill>
                          <a:effectLst/>
                          <a:latin typeface="Verdana" panose="020B0604030504040204" pitchFamily="34" charset="0"/>
                          <a:ea typeface="Verdana" panose="020B0604030504040204" pitchFamily="34" charset="0"/>
                          <a:cs typeface="Verdana" panose="020B0604030504040204" pitchFamily="34" charset="0"/>
                        </a:rPr>
                        <a:t>Students are expected to undergo training to support and help them in preparing for the examination. It comprises lectures, practical demonstrations and clinical skills assessment. Students would receive the following training:</a:t>
                      </a:r>
                      <a:endParaRPr lang="en-SG" sz="950" kern="1200" dirty="0">
                        <a:solidFill>
                          <a:schemeClr val="tx2"/>
                        </a:solidFill>
                        <a:effectLst/>
                        <a:latin typeface="Verdana" panose="020B0604030504040204" pitchFamily="34" charset="0"/>
                        <a:ea typeface="Verdana" panose="020B0604030504040204" pitchFamily="34" charset="0"/>
                        <a:cs typeface="Verdana" panose="020B0604030504040204" pitchFamily="34" charset="0"/>
                      </a:endParaRPr>
                    </a:p>
                    <a:p>
                      <a:r>
                        <a:rPr lang="en-GB" sz="950" kern="1200" dirty="0">
                          <a:solidFill>
                            <a:schemeClr val="tx2"/>
                          </a:solidFill>
                          <a:effectLst/>
                          <a:latin typeface="Verdana" panose="020B0604030504040204" pitchFamily="34" charset="0"/>
                          <a:ea typeface="Verdana" panose="020B0604030504040204" pitchFamily="34" charset="0"/>
                          <a:cs typeface="Verdana" panose="020B0604030504040204" pitchFamily="34" charset="0"/>
                        </a:rPr>
                        <a:t> </a:t>
                      </a:r>
                      <a:endParaRPr lang="en-SG" sz="950" kern="1200" dirty="0">
                        <a:solidFill>
                          <a:schemeClr val="tx2"/>
                        </a:solidFill>
                        <a:effectLst/>
                        <a:latin typeface="Verdana" panose="020B0604030504040204" pitchFamily="34" charset="0"/>
                        <a:ea typeface="Verdana" panose="020B0604030504040204" pitchFamily="34" charset="0"/>
                        <a:cs typeface="Verdana" panose="020B0604030504040204" pitchFamily="34" charset="0"/>
                      </a:endParaRPr>
                    </a:p>
                    <a:p>
                      <a:pPr marL="285750" lvl="0" indent="-285750">
                        <a:buFont typeface="+mj-lt"/>
                        <a:buAutoNum type="romanLcPeriod"/>
                      </a:pPr>
                      <a:r>
                        <a:rPr lang="en-GB" sz="950" kern="1200" dirty="0">
                          <a:solidFill>
                            <a:schemeClr val="tx2"/>
                          </a:solidFill>
                          <a:effectLst/>
                          <a:latin typeface="Verdana" panose="020B0604030504040204" pitchFamily="34" charset="0"/>
                          <a:ea typeface="Verdana" panose="020B0604030504040204" pitchFamily="34" charset="0"/>
                          <a:cs typeface="Verdana" panose="020B0604030504040204" pitchFamily="34" charset="0"/>
                        </a:rPr>
                        <a:t>Physical Examination Techniques</a:t>
                      </a:r>
                    </a:p>
                    <a:p>
                      <a:pPr marL="285750" lvl="0" indent="-285750">
                        <a:buFont typeface="+mj-lt"/>
                        <a:buAutoNum type="romanLcPeriod"/>
                      </a:pPr>
                      <a:endParaRPr lang="en-GB" sz="950" kern="1200" dirty="0">
                        <a:solidFill>
                          <a:schemeClr val="tx2"/>
                        </a:solidFill>
                        <a:effectLst/>
                        <a:latin typeface="Verdana" panose="020B0604030504040204" pitchFamily="34" charset="0"/>
                        <a:ea typeface="Verdana" panose="020B0604030504040204" pitchFamily="34" charset="0"/>
                        <a:cs typeface="Verdana" panose="020B0604030504040204" pitchFamily="34" charset="0"/>
                      </a:endParaRPr>
                    </a:p>
                    <a:p>
                      <a:pPr marL="285750" lvl="0" indent="-285750">
                        <a:buFont typeface="+mj-lt"/>
                        <a:buAutoNum type="romanLcPeriod"/>
                      </a:pPr>
                      <a:r>
                        <a:rPr lang="en-GB" sz="950" kern="1200" dirty="0">
                          <a:solidFill>
                            <a:schemeClr val="tx2"/>
                          </a:solidFill>
                          <a:effectLst/>
                          <a:latin typeface="Verdana" panose="020B0604030504040204" pitchFamily="34" charset="0"/>
                          <a:ea typeface="Verdana" panose="020B0604030504040204" pitchFamily="34" charset="0"/>
                          <a:cs typeface="Verdana" panose="020B0604030504040204" pitchFamily="34" charset="0"/>
                        </a:rPr>
                        <a:t>Interpretation of Radiological Investigations</a:t>
                      </a:r>
                    </a:p>
                    <a:p>
                      <a:pPr marL="285750" lvl="0" indent="-285750">
                        <a:buFont typeface="+mj-lt"/>
                        <a:buAutoNum type="romanLcPeriod"/>
                      </a:pPr>
                      <a:endParaRPr lang="en-SG" sz="950" kern="1200" dirty="0">
                        <a:solidFill>
                          <a:schemeClr val="tx2"/>
                        </a:solidFill>
                        <a:effectLst/>
                        <a:latin typeface="Verdana" panose="020B0604030504040204" pitchFamily="34" charset="0"/>
                        <a:ea typeface="Verdana" panose="020B0604030504040204" pitchFamily="34" charset="0"/>
                        <a:cs typeface="Verdana" panose="020B0604030504040204" pitchFamily="34" charset="0"/>
                      </a:endParaRPr>
                    </a:p>
                    <a:p>
                      <a:pPr marL="285750" marR="0" lvl="0" indent="-285750" algn="l" defTabSz="457200" rtl="0" eaLnBrk="1" fontAlgn="auto" latinLnBrk="0" hangingPunct="1">
                        <a:lnSpc>
                          <a:spcPct val="100000"/>
                        </a:lnSpc>
                        <a:spcBef>
                          <a:spcPts val="0"/>
                        </a:spcBef>
                        <a:spcAft>
                          <a:spcPts val="0"/>
                        </a:spcAft>
                        <a:buClrTx/>
                        <a:buSzTx/>
                        <a:buFont typeface="+mj-lt"/>
                        <a:buAutoNum type="romanLcPeriod"/>
                        <a:tabLst/>
                        <a:defRPr/>
                      </a:pPr>
                      <a:r>
                        <a:rPr lang="en-GB" sz="950" kern="1200" dirty="0">
                          <a:solidFill>
                            <a:schemeClr val="tx2"/>
                          </a:solidFill>
                          <a:effectLst/>
                          <a:latin typeface="Verdana" panose="020B0604030504040204" pitchFamily="34" charset="0"/>
                          <a:ea typeface="Verdana" panose="020B0604030504040204" pitchFamily="34" charset="0"/>
                          <a:cs typeface="Verdana" panose="020B0604030504040204" pitchFamily="34" charset="0"/>
                        </a:rPr>
                        <a:t>To impart practical skills for doctors when they provide medical coverage for sporting events and in the management of acute trauma and other sport-related injuries in the field. Case studies will be used to train students practical diagnostic skills, injury management and decision making in the field.</a:t>
                      </a:r>
                    </a:p>
                    <a:p>
                      <a:pPr marL="285750" marR="0" lvl="0" indent="-285750" algn="l" defTabSz="457200" rtl="0" eaLnBrk="1" fontAlgn="auto" latinLnBrk="0" hangingPunct="1">
                        <a:lnSpc>
                          <a:spcPct val="100000"/>
                        </a:lnSpc>
                        <a:spcBef>
                          <a:spcPts val="0"/>
                        </a:spcBef>
                        <a:spcAft>
                          <a:spcPts val="0"/>
                        </a:spcAft>
                        <a:buClrTx/>
                        <a:buSzTx/>
                        <a:buFont typeface="+mj-lt"/>
                        <a:buAutoNum type="romanLcPeriod"/>
                        <a:tabLst/>
                        <a:defRPr/>
                      </a:pPr>
                      <a:endParaRPr lang="en-GB" sz="950" kern="1200" dirty="0">
                        <a:solidFill>
                          <a:schemeClr val="tx2"/>
                        </a:solidFill>
                        <a:effectLst/>
                        <a:latin typeface="Verdana" panose="020B0604030504040204" pitchFamily="34" charset="0"/>
                        <a:ea typeface="Verdana" panose="020B0604030504040204" pitchFamily="34" charset="0"/>
                        <a:cs typeface="Verdana" panose="020B0604030504040204" pitchFamily="34" charset="0"/>
                      </a:endParaRPr>
                    </a:p>
                    <a:p>
                      <a:pPr marL="285750" lvl="0" indent="-285750">
                        <a:buFont typeface="+mj-lt"/>
                        <a:buAutoNum type="romanLcPeriod"/>
                      </a:pPr>
                      <a:r>
                        <a:rPr lang="en-GB" sz="950" kern="1200" dirty="0">
                          <a:solidFill>
                            <a:schemeClr val="tx2"/>
                          </a:solidFill>
                          <a:effectLst/>
                          <a:latin typeface="Verdana" panose="020B0604030504040204" pitchFamily="34" charset="0"/>
                          <a:ea typeface="Verdana" panose="020B0604030504040204" pitchFamily="34" charset="0"/>
                          <a:cs typeface="Verdana" panose="020B0604030504040204" pitchFamily="34" charset="0"/>
                        </a:rPr>
                        <a:t>Sports Taping and Rehabilitation Techniques</a:t>
                      </a:r>
                    </a:p>
                    <a:p>
                      <a:pPr marL="285750" lvl="0" indent="-285750">
                        <a:buFont typeface="+mj-lt"/>
                        <a:buAutoNum type="romanLcPeriod"/>
                      </a:pPr>
                      <a:endParaRPr lang="en-SG" sz="950" kern="1200" dirty="0">
                        <a:solidFill>
                          <a:schemeClr val="tx2"/>
                        </a:solidFill>
                        <a:effectLst/>
                        <a:latin typeface="Verdana" panose="020B0604030504040204" pitchFamily="34" charset="0"/>
                        <a:ea typeface="Verdana" panose="020B0604030504040204" pitchFamily="34" charset="0"/>
                        <a:cs typeface="Verdana" panose="020B0604030504040204" pitchFamily="34" charset="0"/>
                      </a:endParaRPr>
                    </a:p>
                    <a:p>
                      <a:pPr marL="285750" lvl="0" indent="-285750">
                        <a:buFont typeface="+mj-lt"/>
                        <a:buAutoNum type="romanLcPeriod"/>
                      </a:pPr>
                      <a:r>
                        <a:rPr lang="en-GB" sz="950" kern="1200" dirty="0">
                          <a:solidFill>
                            <a:schemeClr val="tx2"/>
                          </a:solidFill>
                          <a:effectLst/>
                          <a:latin typeface="Verdana" panose="020B0604030504040204" pitchFamily="34" charset="0"/>
                          <a:ea typeface="Verdana" panose="020B0604030504040204" pitchFamily="34" charset="0"/>
                          <a:cs typeface="Verdana" panose="020B0604030504040204" pitchFamily="34" charset="0"/>
                        </a:rPr>
                        <a:t>Exercise Testing and Prescription</a:t>
                      </a:r>
                    </a:p>
                    <a:p>
                      <a:pPr marL="285750" lvl="0" indent="-285750">
                        <a:buFont typeface="+mj-lt"/>
                        <a:buAutoNum type="romanLcPeriod"/>
                      </a:pPr>
                      <a:endParaRPr lang="en-GB" sz="950" kern="1200" dirty="0">
                        <a:solidFill>
                          <a:schemeClr val="tx2"/>
                        </a:solidFill>
                        <a:effectLst/>
                        <a:latin typeface="Verdana" panose="020B0604030504040204" pitchFamily="34" charset="0"/>
                        <a:ea typeface="Verdana" panose="020B0604030504040204" pitchFamily="34" charset="0"/>
                        <a:cs typeface="Verdana" panose="020B0604030504040204" pitchFamily="34" charset="0"/>
                      </a:endParaRPr>
                    </a:p>
                    <a:p>
                      <a:pPr marL="285750" lvl="0" indent="-285750">
                        <a:buFont typeface="+mj-lt"/>
                        <a:buAutoNum type="romanLcPeriod"/>
                      </a:pPr>
                      <a:r>
                        <a:rPr lang="en-GB" sz="950" kern="1200" dirty="0">
                          <a:solidFill>
                            <a:schemeClr val="tx2"/>
                          </a:solidFill>
                          <a:effectLst/>
                          <a:latin typeface="Verdana" panose="020B0604030504040204" pitchFamily="34" charset="0"/>
                          <a:ea typeface="Verdana" panose="020B0604030504040204" pitchFamily="34" charset="0"/>
                          <a:cs typeface="Verdana" panose="020B0604030504040204" pitchFamily="34" charset="0"/>
                        </a:rPr>
                        <a:t>Clinical Skills Assessment</a:t>
                      </a:r>
                    </a:p>
                    <a:p>
                      <a:pPr marL="0" lvl="0" indent="0">
                        <a:buFont typeface="+mj-lt"/>
                        <a:buNone/>
                      </a:pPr>
                      <a:endParaRPr lang="en-SG" sz="950" kern="1200" dirty="0">
                        <a:solidFill>
                          <a:schemeClr val="tx2"/>
                        </a:solidFill>
                        <a:effectLst/>
                        <a:latin typeface="Verdana" panose="020B0604030504040204" pitchFamily="34" charset="0"/>
                        <a:ea typeface="Verdana" panose="020B0604030504040204" pitchFamily="34" charset="0"/>
                        <a:cs typeface="Verdana" panose="020B0604030504040204" pitchFamily="34" charset="0"/>
                      </a:endParaRPr>
                    </a:p>
                  </a:txBody>
                  <a:tcPr marL="68580" marR="68580" marT="0" marB="0">
                    <a:lnL w="12700" cap="flat" cmpd="sng" algn="ctr">
                      <a:solidFill>
                        <a:srgbClr val="B2A1C7"/>
                      </a:solidFill>
                      <a:prstDash val="solid"/>
                      <a:round/>
                      <a:headEnd type="none" w="med" len="med"/>
                      <a:tailEnd type="none" w="med" len="med"/>
                    </a:lnL>
                    <a:lnR w="12700" cap="flat" cmpd="sng" algn="ctr">
                      <a:solidFill>
                        <a:srgbClr val="B2A1C7"/>
                      </a:solidFill>
                      <a:prstDash val="solid"/>
                      <a:round/>
                      <a:headEnd type="none" w="med" len="med"/>
                      <a:tailEnd type="none" w="med" len="med"/>
                    </a:lnR>
                    <a:lnT w="19050" cap="flat" cmpd="sng" algn="ctr">
                      <a:solidFill>
                        <a:srgbClr val="B2A1C7"/>
                      </a:solidFill>
                      <a:prstDash val="solid"/>
                      <a:round/>
                      <a:headEnd type="none" w="med" len="med"/>
                      <a:tailEnd type="none" w="med" len="med"/>
                    </a:lnT>
                    <a:lnB w="12700" cap="flat" cmpd="sng" algn="ctr">
                      <a:solidFill>
                        <a:srgbClr val="B2A1C7"/>
                      </a:solidFill>
                      <a:prstDash val="solid"/>
                      <a:round/>
                      <a:headEnd type="none" w="med" len="med"/>
                      <a:tailEnd type="none" w="med" len="med"/>
                    </a:lnB>
                    <a:solidFill>
                      <a:schemeClr val="accent4">
                        <a:lumMod val="20000"/>
                        <a:lumOff val="80000"/>
                      </a:schemeClr>
                    </a:solidFill>
                  </a:tcPr>
                </a:tc>
                <a:tc>
                  <a:txBody>
                    <a:bodyPr/>
                    <a:lstStyle/>
                    <a:p>
                      <a:pPr algn="l">
                        <a:spcAft>
                          <a:spcPts val="0"/>
                        </a:spcAft>
                      </a:pPr>
                      <a:endParaRPr lang="en-SG" sz="950" dirty="0">
                        <a:solidFill>
                          <a:schemeClr val="tx2"/>
                        </a:solidFill>
                        <a:effectLst/>
                        <a:latin typeface="Verdana" panose="020B0604030504040204" pitchFamily="34" charset="0"/>
                        <a:ea typeface="Verdana" panose="020B0604030504040204" pitchFamily="34" charset="0"/>
                        <a:cs typeface="Verdana" panose="020B0604030504040204" pitchFamily="34" charset="0"/>
                      </a:endParaRPr>
                    </a:p>
                  </a:txBody>
                  <a:tcPr marL="68580" marR="68580" marT="0" marB="0">
                    <a:lnL w="12700" cap="flat" cmpd="sng" algn="ctr">
                      <a:solidFill>
                        <a:srgbClr val="B2A1C7"/>
                      </a:solidFill>
                      <a:prstDash val="solid"/>
                      <a:round/>
                      <a:headEnd type="none" w="med" len="med"/>
                      <a:tailEnd type="none" w="med" len="med"/>
                    </a:lnL>
                    <a:lnR w="12700" cap="flat" cmpd="sng" algn="ctr">
                      <a:solidFill>
                        <a:srgbClr val="B2A1C7"/>
                      </a:solidFill>
                      <a:prstDash val="solid"/>
                      <a:round/>
                      <a:headEnd type="none" w="med" len="med"/>
                      <a:tailEnd type="none" w="med" len="med"/>
                    </a:lnR>
                    <a:lnT w="19050" cap="flat" cmpd="sng" algn="ctr">
                      <a:solidFill>
                        <a:srgbClr val="B2A1C7"/>
                      </a:solidFill>
                      <a:prstDash val="solid"/>
                      <a:round/>
                      <a:headEnd type="none" w="med" len="med"/>
                      <a:tailEnd type="none" w="med" len="med"/>
                    </a:lnT>
                    <a:lnB w="12700" cap="flat" cmpd="sng" algn="ctr">
                      <a:solidFill>
                        <a:srgbClr val="B2A1C7"/>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189118791"/>
                  </a:ext>
                </a:extLst>
              </a:tr>
            </a:tbl>
          </a:graphicData>
        </a:graphic>
      </p:graphicFrame>
    </p:spTree>
    <p:extLst>
      <p:ext uri="{BB962C8B-B14F-4D97-AF65-F5344CB8AC3E}">
        <p14:creationId xmlns:p14="http://schemas.microsoft.com/office/powerpoint/2010/main" val="113534661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C59265C1E07E7D4281473DDF958E926C" ma:contentTypeVersion="13" ma:contentTypeDescription="Create a new document." ma:contentTypeScope="" ma:versionID="fd68a92c35c46a992bb20ceb6bcd8b10">
  <xsd:schema xmlns:xsd="http://www.w3.org/2001/XMLSchema" xmlns:xs="http://www.w3.org/2001/XMLSchema" xmlns:p="http://schemas.microsoft.com/office/2006/metadata/properties" xmlns:ns2="e2685971-b88d-4d1e-91f4-448fbc1e71ed" xmlns:ns3="483fb98e-5267-435b-9fc9-d213d47d8f0d" targetNamespace="http://schemas.microsoft.com/office/2006/metadata/properties" ma:root="true" ma:fieldsID="1c0d5d76073f5709c63b76c7ade61a26" ns2:_="" ns3:_="">
    <xsd:import namespace="e2685971-b88d-4d1e-91f4-448fbc1e71ed"/>
    <xsd:import namespace="483fb98e-5267-435b-9fc9-d213d47d8f0d"/>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ServiceLocation" minOccurs="0"/>
                <xsd:element ref="ns3:SharedWithUsers" minOccurs="0"/>
                <xsd:element ref="ns3:SharedWithDetails"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2685971-b88d-4d1e-91f4-448fbc1e71e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6" nillable="true" ma:displayName="MediaServiceDateTaken" ma:hidden="true" ma:internalName="MediaServiceDateTaken" ma:readOnly="true">
      <xsd:simpleType>
        <xsd:restriction base="dms:Text"/>
      </xsd:simpleType>
    </xsd:element>
    <xsd:element name="MediaServiceLocation" ma:index="17" nillable="true" ma:displayName="Location" ma:internalName="MediaServiceLocation"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483fb98e-5267-435b-9fc9-d213d47d8f0d"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30105387-4E63-4628-AF6B-F2C249F0F34A}">
  <ds:schemaRefs>
    <ds:schemaRef ds:uri="http://schemas.microsoft.com/office/2006/metadata/properties"/>
    <ds:schemaRef ds:uri="http://schemas.microsoft.com/office/infopath/2007/PartnerControls"/>
  </ds:schemaRefs>
</ds:datastoreItem>
</file>

<file path=customXml/itemProps2.xml><?xml version="1.0" encoding="utf-8"?>
<ds:datastoreItem xmlns:ds="http://schemas.openxmlformats.org/officeDocument/2006/customXml" ds:itemID="{688D492B-E18C-40FA-BD02-63E9EC3137B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e2685971-b88d-4d1e-91f4-448fbc1e71ed"/>
    <ds:schemaRef ds:uri="483fb98e-5267-435b-9fc9-d213d47d8f0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70F4CD5C-553A-4028-AEE2-CA876DC394EC}">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280</TotalTime>
  <Words>1231</Words>
  <Application>Microsoft Office PowerPoint</Application>
  <PresentationFormat>On-screen Show (4:3)</PresentationFormat>
  <Paragraphs>210</Paragraphs>
  <Slides>6</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6</vt:i4>
      </vt:variant>
    </vt:vector>
  </HeadingPairs>
  <TitlesOfParts>
    <vt:vector size="10" baseType="lpstr">
      <vt:lpstr>Arial</vt:lpstr>
      <vt:lpstr>Times New Roman</vt:lpstr>
      <vt:lpstr>Verdana</vt:lpstr>
      <vt:lpstr>Office Theme</vt:lpstr>
      <vt:lpstr>GRADUATE DIPLOMA IN SPORTS MEDICINE (GDSM) PROGRAMME SYLLABUS WITH OBJECTIVES</vt:lpstr>
      <vt:lpstr>GRADUATE DIPLOMA IN SPORTS MEDICINE (GDSM) PROGRAMME SYLLABUS WITH OBJECTIVES</vt:lpstr>
      <vt:lpstr>GRADUATE DIPLOMA IN SPORTS MEDICINE (GDSM) PROGRAMME SYLLABUS WITH OBJECTIVES</vt:lpstr>
      <vt:lpstr>GRADUATE DIPLOMA IN SPORTS MEDICINE (GDSM) PROGRAMME SYLLABUS WITH OBJECTIVES</vt:lpstr>
      <vt:lpstr>GRADUATE DIPLOMA IN SPORTS MEDICINE (GDSM) PROGRAMME SYLLABUS WITH OBJECTIVES</vt:lpstr>
      <vt:lpstr>GRADUATE DIPLOMA IN SPORTS MEDICINE (GDSM) PROGRAMME SYLLABUS WITH OBJECTIVES</vt:lpstr>
    </vt:vector>
  </TitlesOfParts>
  <Company>NTU Lee Kong Chian School of Medicine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Andrea Loh Kah Wai</dc:creator>
  <cp:lastModifiedBy>Elaine Lay Hong Lim</cp:lastModifiedBy>
  <cp:revision>39</cp:revision>
  <cp:lastPrinted>2018-03-28T03:11:42Z</cp:lastPrinted>
  <dcterms:created xsi:type="dcterms:W3CDTF">2016-10-18T01:31:40Z</dcterms:created>
  <dcterms:modified xsi:type="dcterms:W3CDTF">2021-12-22T06:15:09Z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0x010100C59265C1E07E7D4281473DDF958E926C</vt:lpwstr>
  </property>
</Properties>
</file>